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257" r:id="rId3"/>
    <p:sldId id="285" r:id="rId4"/>
    <p:sldId id="287" r:id="rId5"/>
    <p:sldId id="288" r:id="rId6"/>
    <p:sldId id="286" r:id="rId7"/>
    <p:sldId id="289" r:id="rId8"/>
    <p:sldId id="389" r:id="rId9"/>
    <p:sldId id="259" r:id="rId10"/>
    <p:sldId id="264" r:id="rId11"/>
    <p:sldId id="265" r:id="rId12"/>
    <p:sldId id="266" r:id="rId13"/>
    <p:sldId id="267" r:id="rId14"/>
    <p:sldId id="260" r:id="rId15"/>
    <p:sldId id="296" r:id="rId16"/>
    <p:sldId id="277" r:id="rId17"/>
    <p:sldId id="278" r:id="rId18"/>
    <p:sldId id="281" r:id="rId19"/>
    <p:sldId id="290" r:id="rId20"/>
    <p:sldId id="294" r:id="rId21"/>
    <p:sldId id="291" r:id="rId22"/>
    <p:sldId id="295" r:id="rId23"/>
    <p:sldId id="297" r:id="rId24"/>
    <p:sldId id="298" r:id="rId25"/>
    <p:sldId id="299" r:id="rId26"/>
    <p:sldId id="304" r:id="rId27"/>
    <p:sldId id="305" r:id="rId28"/>
    <p:sldId id="302" r:id="rId29"/>
    <p:sldId id="303" r:id="rId30"/>
    <p:sldId id="300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7" r:id="rId40"/>
    <p:sldId id="323" r:id="rId41"/>
    <p:sldId id="419" r:id="rId42"/>
    <p:sldId id="356" r:id="rId43"/>
    <p:sldId id="316" r:id="rId44"/>
    <p:sldId id="315" r:id="rId45"/>
    <p:sldId id="318" r:id="rId46"/>
    <p:sldId id="319" r:id="rId47"/>
    <p:sldId id="320" r:id="rId48"/>
    <p:sldId id="321" r:id="rId49"/>
    <p:sldId id="324" r:id="rId50"/>
    <p:sldId id="325" r:id="rId51"/>
    <p:sldId id="327" r:id="rId52"/>
    <p:sldId id="328" r:id="rId53"/>
    <p:sldId id="332" r:id="rId54"/>
    <p:sldId id="331" r:id="rId55"/>
    <p:sldId id="336" r:id="rId56"/>
    <p:sldId id="333" r:id="rId57"/>
    <p:sldId id="334" r:id="rId58"/>
    <p:sldId id="329" r:id="rId59"/>
    <p:sldId id="335" r:id="rId60"/>
    <p:sldId id="337" r:id="rId61"/>
    <p:sldId id="338" r:id="rId62"/>
    <p:sldId id="339" r:id="rId63"/>
    <p:sldId id="345" r:id="rId64"/>
    <p:sldId id="346" r:id="rId65"/>
    <p:sldId id="348" r:id="rId66"/>
    <p:sldId id="341" r:id="rId67"/>
    <p:sldId id="342" r:id="rId68"/>
    <p:sldId id="344" r:id="rId69"/>
    <p:sldId id="420" r:id="rId70"/>
    <p:sldId id="422" r:id="rId71"/>
    <p:sldId id="421" r:id="rId72"/>
    <p:sldId id="349" r:id="rId73"/>
    <p:sldId id="351" r:id="rId74"/>
    <p:sldId id="352" r:id="rId75"/>
    <p:sldId id="354" r:id="rId76"/>
    <p:sldId id="423" r:id="rId77"/>
    <p:sldId id="362" r:id="rId78"/>
    <p:sldId id="353" r:id="rId79"/>
    <p:sldId id="363" r:id="rId80"/>
    <p:sldId id="355" r:id="rId81"/>
    <p:sldId id="357" r:id="rId82"/>
    <p:sldId id="424" r:id="rId83"/>
    <p:sldId id="358" r:id="rId84"/>
    <p:sldId id="359" r:id="rId85"/>
    <p:sldId id="360" r:id="rId86"/>
    <p:sldId id="425" r:id="rId87"/>
    <p:sldId id="384" r:id="rId88"/>
    <p:sldId id="361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4" r:id="rId98"/>
    <p:sldId id="380" r:id="rId99"/>
    <p:sldId id="372" r:id="rId100"/>
    <p:sldId id="375" r:id="rId101"/>
    <p:sldId id="376" r:id="rId102"/>
    <p:sldId id="377" r:id="rId103"/>
    <p:sldId id="378" r:id="rId104"/>
    <p:sldId id="426" r:id="rId105"/>
    <p:sldId id="427" r:id="rId106"/>
    <p:sldId id="428" r:id="rId107"/>
    <p:sldId id="429" r:id="rId108"/>
    <p:sldId id="432" r:id="rId109"/>
    <p:sldId id="431" r:id="rId110"/>
    <p:sldId id="433" r:id="rId111"/>
    <p:sldId id="434" r:id="rId112"/>
    <p:sldId id="435" r:id="rId113"/>
    <p:sldId id="436" r:id="rId114"/>
    <p:sldId id="381" r:id="rId115"/>
    <p:sldId id="379" r:id="rId116"/>
    <p:sldId id="382" r:id="rId117"/>
    <p:sldId id="386" r:id="rId118"/>
    <p:sldId id="385" r:id="rId119"/>
    <p:sldId id="438" r:id="rId120"/>
    <p:sldId id="388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89"/>
    <a:srgbClr val="FFFFFF"/>
    <a:srgbClr val="950000"/>
    <a:srgbClr val="3775D8"/>
    <a:srgbClr val="E6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AB1D5-68C4-41AA-B51F-37688FB118EF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5BE2C-B5F0-4441-B593-0EE4B2A39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9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20CD-A05D-45AC-9143-9C1F1AC80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15705E-88CC-43BB-9653-E5A9BB546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CB93D-2C1D-4EBB-A20E-0BB3749D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3BC9-4D36-414C-A72F-92F643482DE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792E6-714A-4D8E-8128-33282E31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E728D-9A92-45FF-AA63-2DEEE95F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5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50213-DABA-4EBE-817F-BC7707C2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12FEE5-8CE1-4BB7-8F2E-EFD74DDCE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9627CA-8D17-4E8B-AF90-BA81F7B1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2F1F-E9F3-4EAF-A0BA-DDEBC4E66523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B07C7-6846-4972-A9CA-0E926354C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E55E6-F53A-4B41-85BA-3232D3D0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6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57F5D9-2146-4BF3-8718-6EA6C3A11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C12DE9-BE9C-40DE-92A6-417D85E6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B4786-755E-4CAD-BD75-B7D694F3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3878-F95A-48DD-9A1F-6ACEA35FC724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5E035-617E-4FDF-AB8C-1DCCF67C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92A2E-924F-4593-9BB2-ACDC74F0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48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C879A-1B68-42E7-8CF3-E6749CAA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A460C7-6D66-49BC-AACB-06467B6C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FC68A8-FA72-40DC-A5AC-63BA9FF8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5F37A-798E-4DC3-8DF8-3AA4AF59B55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19979-B06A-47E5-8AF1-7C63DEB0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E7E98-7C8B-4B05-BCF0-FD45D8E5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56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E19F8-2116-4A1F-BC84-DFEC22C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0E4C3-FDFF-43CF-823F-7D9868C2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F2DA6-6264-4D7B-89DB-286998D4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EA26-FD31-4077-BDED-957A6165AC21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01FF1-65FE-4372-9B7D-91A44C13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73569-0B43-4591-B504-CBE552E5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7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CC2BE-353E-4F33-A0AB-FCEF79C5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A5860-8D84-4FFA-9498-C6C7C08F2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425140-9F18-47E7-9429-4DC6E449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A712C-4C8B-4521-9F79-D255BE71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05373-243A-491E-B141-B869102D10D8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B16C6B-4F3B-43F4-A71E-EABF5655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9BF383-01A9-47BE-AC5A-9D6E9FB6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ED423-BE15-40F3-B353-003404D9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C1D94-FBE5-4609-BED7-B3B21712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2AF9B-EFA4-451F-850A-A4D1C6E26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C50060-534E-4319-9DC5-7FF94DCD1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1442D-72C1-43A0-889A-1C861495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41B0EC-630B-4803-933E-97D1C55F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BCFA-881A-4AD1-9687-EA6D103A0922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34132-7822-4E64-944F-36085B5E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A1B800-07DA-4A63-94D3-AE3F532F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0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94B97-D624-4775-8BD0-41B19CD5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2B2B0-7E66-462E-B3A6-9353ED24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F1FD-F2AB-4BDE-8FE7-CB5BFC7B4F6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89304-5449-4A3D-8370-B062B705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1F8903-6846-4D1B-B791-81A8CE9C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1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C81AB8-17BC-4273-BB38-5B9EB32B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3C7F-B195-4BB6-BAAF-CCA784EEE555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EECE0F-3CE8-4E56-A23E-EFFDD50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15953-5D42-464E-8875-ADA9C323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3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C4B7E-3D8D-4EB6-92FB-F03E464F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3E265-E099-428C-9C10-1782A098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58940-17AE-4A58-B8D8-5CD1A05FB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94F79-FD2D-4EE7-8F89-0AB9D1DF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B0164-632D-4AEE-96E7-DCD75AFDD01B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D5B522-84E6-418C-82B4-74EDAB81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F3DAA6-6DC7-443D-8666-1920B5A5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22CE7-1C23-4961-9C8D-EC06BCED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FA8457-2341-40F3-A83C-E6D34B044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D16D8A-AC56-436B-82D5-18100AEC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C07E4-4C41-462B-8B7E-1750B455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492C-A5EE-4E9F-8385-25A2E41D6B83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D6D0F0-1B84-4D25-AF8E-6300892F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5A349-A2B3-473F-9B3C-815C105F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8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31996F-CF4C-43CC-8F8C-7024F785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49C5F-B2CE-4FE0-A93D-3E77A99EB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78920-7E47-454A-BA8B-BEEFBDBB5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B07A-0546-4EA4-AAE0-B93F7ADBBFF0}" type="datetime1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7AD74-3536-4D78-B715-14C686A88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1C2B0-0621-4064-AD4A-D3BD9C172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046FD-B41A-4E2F-9050-CCF636EF11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gi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10.04903" TargetMode="External"/><Relationship Id="rId4" Type="http://schemas.openxmlformats.org/officeDocument/2006/relationships/hyperlink" Target="https://www.youtube.com/watch?v=xhY7m8QVKj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10.04903" TargetMode="External"/><Relationship Id="rId4" Type="http://schemas.openxmlformats.org/officeDocument/2006/relationships/image" Target="../media/image6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906.08237" TargetMode="External"/><Relationship Id="rId2" Type="http://schemas.openxmlformats.org/officeDocument/2006/relationships/hyperlink" Target="https://arxiv.org/abs/1409.321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810.04805" TargetMode="External"/><Relationship Id="rId5" Type="http://schemas.openxmlformats.org/officeDocument/2006/relationships/hyperlink" Target="https://www.cs.ubc.ca/~amuham01/LING530/papers/radford2018improving.pdf" TargetMode="External"/><Relationship Id="rId4" Type="http://schemas.openxmlformats.org/officeDocument/2006/relationships/hyperlink" Target="https://arxiv.org/abs/1706.0376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ennrich/Bleualign" TargetMode="External"/><Relationship Id="rId2" Type="http://schemas.openxmlformats.org/officeDocument/2006/relationships/hyperlink" Target="https://arxiv.org/abs/1808.0938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.kakaoenterprise.com/5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9324" TargetMode="External"/><Relationship Id="rId2" Type="http://schemas.openxmlformats.org/officeDocument/2006/relationships/hyperlink" Target="https://arxiv.org/abs/1711.0228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10.03737" TargetMode="External"/><Relationship Id="rId4" Type="http://schemas.openxmlformats.org/officeDocument/2006/relationships/hyperlink" Target="https://arxiv.org/abs/2006.1036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hY7m8QVKj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008.07772" TargetMode="External"/><Relationship Id="rId3" Type="http://schemas.openxmlformats.org/officeDocument/2006/relationships/hyperlink" Target="https://arxiv.org/abs/1910.13461" TargetMode="External"/><Relationship Id="rId7" Type="http://schemas.openxmlformats.org/officeDocument/2006/relationships/hyperlink" Target="https://arxiv.org/abs/2004.08249" TargetMode="External"/><Relationship Id="rId2" Type="http://schemas.openxmlformats.org/officeDocument/2006/relationships/hyperlink" Target="https://arxiv.org/abs/1901.0729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2002.04745" TargetMode="External"/><Relationship Id="rId5" Type="http://schemas.openxmlformats.org/officeDocument/2006/relationships/hyperlink" Target="https://arxiv.org/abs/2010.02523" TargetMode="External"/><Relationship Id="rId10" Type="http://schemas.openxmlformats.org/officeDocument/2006/relationships/hyperlink" Target="https://arxiv.org/abs/1910.10683" TargetMode="External"/><Relationship Id="rId4" Type="http://schemas.openxmlformats.org/officeDocument/2006/relationships/hyperlink" Target="https://arxiv.org/abs/2010.10239" TargetMode="External"/><Relationship Id="rId9" Type="http://schemas.openxmlformats.org/officeDocument/2006/relationships/hyperlink" Target="https://arxiv.org/pdf/2008.00623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125" TargetMode="External"/><Relationship Id="rId2" Type="http://schemas.openxmlformats.org/officeDocument/2006/relationships/hyperlink" Target="https://arxiv.org/abs/2010.10239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010.09402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xhY7m8QVKjo" TargetMode="Externa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xhY7m8QVKjo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1611.05431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5.0643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5.06431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645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2837"/>
            <a:ext cx="9144000" cy="1042122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/>
              <a:t>Machine Translation Survey (vol1)</a:t>
            </a:r>
            <a:endParaRPr lang="ko-KR" altLang="en-US" sz="48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C55B1-31F7-4D4D-8184-D0A80F113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296" y="5741913"/>
            <a:ext cx="9144000" cy="446809"/>
          </a:xfrm>
        </p:spPr>
        <p:txBody>
          <a:bodyPr>
            <a:normAutofit/>
          </a:bodyPr>
          <a:lstStyle/>
          <a:p>
            <a:r>
              <a:rPr lang="ko-KR" altLang="en-US" sz="1800" b="1" dirty="0"/>
              <a:t>고현웅</a:t>
            </a:r>
            <a:r>
              <a:rPr lang="en-US" altLang="ko-KR" sz="1800" b="1" dirty="0"/>
              <a:t> (github.com/</a:t>
            </a:r>
            <a:r>
              <a:rPr lang="en-US" altLang="ko-KR" sz="1800" b="1" dirty="0" err="1"/>
              <a:t>hyunwoongko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661A93A-ADE1-44A2-9F84-C039B4CE1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79" y="2633059"/>
            <a:ext cx="4713432" cy="26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85357-26A6-4E1F-B9F8-302F6B888AE3}"/>
              </a:ext>
            </a:extLst>
          </p:cNvPr>
          <p:cNvSpPr txBox="1"/>
          <p:nvPr/>
        </p:nvSpPr>
        <p:spPr>
          <a:xfrm>
            <a:off x="3887576" y="6188722"/>
            <a:ext cx="4973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여러분을 기계번역의 세계로 초대합니다</a:t>
            </a:r>
            <a:r>
              <a:rPr lang="en-US" altLang="ko-KR" b="1" dirty="0"/>
              <a:t>~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075F3-6A01-48DA-BBC3-535DA6A7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4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3F8DA2C0-121E-440C-AD3C-FF44999152B3}"/>
              </a:ext>
            </a:extLst>
          </p:cNvPr>
          <p:cNvCxnSpPr>
            <a:cxnSpLocks/>
            <a:endCxn id="3076" idx="0"/>
          </p:cNvCxnSpPr>
          <p:nvPr/>
        </p:nvCxnSpPr>
        <p:spPr>
          <a:xfrm rot="5400000">
            <a:off x="7230425" y="1913208"/>
            <a:ext cx="1101057" cy="8972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431912A-E2CF-48D4-8AB8-D761967ED119}"/>
              </a:ext>
            </a:extLst>
          </p:cNvPr>
          <p:cNvSpPr txBox="1"/>
          <p:nvPr/>
        </p:nvSpPr>
        <p:spPr>
          <a:xfrm>
            <a:off x="8043226" y="1428439"/>
            <a:ext cx="356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u="sng" dirty="0">
                <a:solidFill>
                  <a:srgbClr val="3775D8"/>
                </a:solidFill>
              </a:rPr>
              <a:t>당시에는 </a:t>
            </a:r>
            <a:r>
              <a:rPr lang="en-US" altLang="ko-KR" b="1" u="sng" dirty="0">
                <a:solidFill>
                  <a:srgbClr val="3775D8"/>
                </a:solidFill>
              </a:rPr>
              <a:t>RNN </a:t>
            </a:r>
            <a:r>
              <a:rPr lang="ko-KR" altLang="en-US" b="1" u="sng" dirty="0">
                <a:solidFill>
                  <a:srgbClr val="3775D8"/>
                </a:solidFill>
              </a:rPr>
              <a:t>계열의 모델 사용</a:t>
            </a:r>
            <a:endParaRPr lang="ko-KR" altLang="en-US" sz="1800" u="sng" dirty="0">
              <a:solidFill>
                <a:srgbClr val="3775D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D20B3-6B03-442D-A22D-06C0528A99A9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585DF6-8647-4CB0-8275-8A49DEA3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03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(Pretrain Objective : Casual Language Modeling, CLM)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Pretrain </a:t>
            </a:r>
            <a:r>
              <a:rPr lang="ko-KR" altLang="en-US" sz="1600" dirty="0"/>
              <a:t>단에서는 </a:t>
            </a:r>
            <a:r>
              <a:rPr lang="en-US" altLang="ko-KR" sz="1600" dirty="0"/>
              <a:t>Casual Language Modeling (CLM)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수 많은 </a:t>
            </a:r>
            <a:r>
              <a:rPr lang="en-US" altLang="ko-KR" sz="1600" dirty="0"/>
              <a:t>Unsupervised Corpus</a:t>
            </a:r>
            <a:r>
              <a:rPr lang="ko-KR" altLang="en-US" sz="1600" dirty="0"/>
              <a:t>를 이용해 모델에게 미리 말을 가르침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2000" dirty="0"/>
              <a:t>Loss = </a:t>
            </a:r>
          </a:p>
          <a:p>
            <a:pPr algn="l"/>
            <a:endParaRPr lang="en-US" altLang="ko-KR" sz="1600" dirty="0"/>
          </a:p>
        </p:txBody>
      </p:sp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21C9C-054D-49F6-A16A-256FCD906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9"/>
          <a:stretch/>
        </p:blipFill>
        <p:spPr>
          <a:xfrm>
            <a:off x="1579341" y="3035604"/>
            <a:ext cx="3004980" cy="663158"/>
          </a:xfrm>
          <a:prstGeom prst="rect">
            <a:avLst/>
          </a:prstGeom>
        </p:spPr>
      </p:pic>
      <p:pic>
        <p:nvPicPr>
          <p:cNvPr id="110596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44E531E4-1FA7-4AF3-BBDD-560E5DCB41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3943950"/>
            <a:ext cx="7057266" cy="24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62721-0130-4031-9996-B49165F63BAC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37E00C-D7F1-48FE-8F7A-4CCB384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485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(Finetuning)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그 후에 구조를 약간 수정하여 매우 적은 수의 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Supervised </a:t>
            </a:r>
            <a:r>
              <a:rPr lang="ko-KR" altLang="en-US" sz="1600" dirty="0"/>
              <a:t>데이터셋으로 </a:t>
            </a:r>
            <a:r>
              <a:rPr lang="en-US" altLang="ko-KR" sz="1600" dirty="0"/>
              <a:t>Finetuning </a:t>
            </a:r>
            <a:r>
              <a:rPr lang="ko-KR" altLang="en-US" sz="1600" dirty="0"/>
              <a:t>했는데 많은 </a:t>
            </a:r>
            <a:r>
              <a:rPr lang="en-US" altLang="ko-KR" sz="1600" dirty="0"/>
              <a:t>Task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SoTA</a:t>
            </a:r>
            <a:r>
              <a:rPr lang="en-US" altLang="ko-KR" sz="1600" dirty="0"/>
              <a:t> </a:t>
            </a:r>
            <a:r>
              <a:rPr lang="ko-KR" altLang="en-US" sz="1600" dirty="0"/>
              <a:t>달성 </a:t>
            </a:r>
            <a:endParaRPr lang="en-US" altLang="ko-KR" sz="1600" dirty="0"/>
          </a:p>
        </p:txBody>
      </p:sp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LP Pretrained Model : GPT | Huiwon">
            <a:extLst>
              <a:ext uri="{FF2B5EF4-FFF2-40B4-BE49-F238E27FC236}">
                <a16:creationId xmlns:a16="http://schemas.microsoft.com/office/drawing/2014/main" id="{CA829065-5D41-48E9-9A42-FE3E06116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b="19970"/>
          <a:stretch/>
        </p:blipFill>
        <p:spPr bwMode="auto">
          <a:xfrm>
            <a:off x="533398" y="3164032"/>
            <a:ext cx="6331745" cy="333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4B6D42-7569-4DC2-9B5A-B559C09A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9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2319722" y="4474722"/>
              <a:ext cx="2069398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006D71-5D10-4B07-A830-ACBCFF5D1380}"/>
                </a:ext>
              </a:extLst>
            </p:cNvPr>
            <p:cNvSpPr/>
            <p:nvPr/>
          </p:nvSpPr>
          <p:spPr>
            <a:xfrm>
              <a:off x="4399032" y="4474721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900" y="4474720"/>
              <a:ext cx="225808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2AACFE-FCBC-4863-8055-D0EF3A27E465}"/>
                </a:ext>
              </a:extLst>
            </p:cNvPr>
            <p:cNvSpPr/>
            <p:nvPr/>
          </p:nvSpPr>
          <p:spPr>
            <a:xfrm>
              <a:off x="7220984" y="4474719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607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[CLS] </a:t>
            </a:r>
            <a:r>
              <a:rPr lang="ko-KR" altLang="en-US" sz="1600" dirty="0"/>
              <a:t>토큰 </a:t>
            </a:r>
            <a:r>
              <a:rPr lang="en-US" altLang="ko-KR" sz="1600" dirty="0"/>
              <a:t>: </a:t>
            </a:r>
            <a:r>
              <a:rPr lang="ko-KR" altLang="en-US" sz="1600" dirty="0"/>
              <a:t>문장 분류나 문장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등에 사용할 수 있는 </a:t>
            </a:r>
            <a:r>
              <a:rPr lang="en-US" altLang="ko-KR" sz="1600" dirty="0"/>
              <a:t>Class</a:t>
            </a:r>
            <a:r>
              <a:rPr lang="ko-KR" altLang="en-US" sz="1600" dirty="0"/>
              <a:t> 토큰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[SEP] </a:t>
            </a:r>
            <a:r>
              <a:rPr lang="ko-KR" altLang="en-US" sz="1600" dirty="0"/>
              <a:t>토큰 </a:t>
            </a:r>
            <a:r>
              <a:rPr lang="en-US" altLang="ko-KR" sz="1600" dirty="0"/>
              <a:t>: N</a:t>
            </a:r>
            <a:r>
              <a:rPr lang="ko-KR" altLang="en-US" sz="1600" dirty="0"/>
              <a:t>개의 문장을 구분 지어주는 </a:t>
            </a:r>
            <a:r>
              <a:rPr lang="en-US" altLang="ko-KR" sz="1600" dirty="0"/>
              <a:t>Separator </a:t>
            </a:r>
            <a:r>
              <a:rPr lang="ko-KR" altLang="en-US" sz="1600" dirty="0"/>
              <a:t>토큰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2319722" y="4474722"/>
              <a:ext cx="2069398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006D71-5D10-4B07-A830-ACBCFF5D1380}"/>
                </a:ext>
              </a:extLst>
            </p:cNvPr>
            <p:cNvSpPr/>
            <p:nvPr/>
          </p:nvSpPr>
          <p:spPr>
            <a:xfrm>
              <a:off x="4399032" y="4474721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900" y="4474720"/>
              <a:ext cx="225808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2AACFE-FCBC-4863-8055-D0EF3A27E465}"/>
                </a:ext>
              </a:extLst>
            </p:cNvPr>
            <p:cNvSpPr/>
            <p:nvPr/>
          </p:nvSpPr>
          <p:spPr>
            <a:xfrm>
              <a:off x="7220984" y="4474719"/>
              <a:ext cx="571986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702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[CLS] my dog is cute [SEP] : Segment A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He likes play ###ing [SEP] : Segment B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1" y="5046222"/>
              <a:ext cx="3204139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899" y="5046221"/>
              <a:ext cx="2866651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247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A Embedding = [0.23, 1.23, 1.11, 2.32, 14.2, 10.2, …, 21.3, 12.3]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B Embedding = [1.74, 3.12, 5.28, 6.11, 0.22, 8.45, …, 17.2, 18.6]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400" b="1" u="sng" dirty="0"/>
              <a:t>Token + Segment Embedding (my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dog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…, </a:t>
            </a:r>
            <a:r>
              <a:rPr lang="en-US" altLang="ko-KR" sz="1400" b="1" u="sng" dirty="0" err="1"/>
              <a:t>ing</a:t>
            </a:r>
            <a:r>
              <a:rPr lang="en-US" altLang="ko-KR" sz="1400" b="1" u="sng" dirty="0"/>
              <a:t>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, [SEP]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1" y="5046222"/>
              <a:ext cx="3204139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F729CC-C7E4-4FF1-9869-48A83C10B527}"/>
                </a:ext>
              </a:extLst>
            </p:cNvPr>
            <p:cNvSpPr/>
            <p:nvPr/>
          </p:nvSpPr>
          <p:spPr>
            <a:xfrm>
              <a:off x="4962899" y="5046221"/>
              <a:ext cx="2866651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2658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각 문장에 다른 </a:t>
            </a:r>
            <a:r>
              <a:rPr lang="ko-KR" altLang="en-US" sz="1600" dirty="0" err="1"/>
              <a:t>임베딩을</a:t>
            </a:r>
            <a:r>
              <a:rPr lang="ko-KR" altLang="en-US" sz="1600" dirty="0"/>
              <a:t> 더해줌으로써 문장을 구분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A Embedding = [0.23, 1.23, 1.11, 2.32, 14.2, 10.2, …, 21.3, 12.3]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Segment B Embedding = [1.74, 3.12, 5.28, 6.11, 0.22, 8.45, …, 17.2, 18.6] (</a:t>
            </a:r>
            <a:r>
              <a:rPr lang="ko-KR" altLang="en-US" sz="1600" dirty="0"/>
              <a:t>예시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400" b="1" u="sng" dirty="0"/>
              <a:t>Token + Segment Embedding (my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dog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SegA</a:t>
            </a:r>
            <a:r>
              <a:rPr lang="en-US" altLang="ko-KR" sz="1400" b="1" u="sng" dirty="0"/>
              <a:t>, …, </a:t>
            </a:r>
            <a:r>
              <a:rPr lang="en-US" altLang="ko-KR" sz="1400" b="1" u="sng" dirty="0" err="1"/>
              <a:t>ing</a:t>
            </a:r>
            <a:r>
              <a:rPr lang="en-US" altLang="ko-KR" sz="1400" b="1" u="sng" dirty="0"/>
              <a:t>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, [SEP] + </a:t>
            </a:r>
            <a:r>
              <a:rPr lang="en-US" altLang="ko-KR" sz="1400" b="1" u="sng" dirty="0" err="1">
                <a:solidFill>
                  <a:srgbClr val="FF0000"/>
                </a:solidFill>
              </a:rPr>
              <a:t>SegB</a:t>
            </a:r>
            <a:r>
              <a:rPr lang="en-US" altLang="ko-KR" sz="1400" b="1" u="sng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0" y="5673283"/>
              <a:ext cx="6070790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03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68092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50B2C55-5C80-46EC-8E3B-6A6814B121A8}"/>
                </a:ext>
              </a:extLst>
            </p:cNvPr>
            <p:cNvSpPr/>
            <p:nvPr/>
          </p:nvSpPr>
          <p:spPr>
            <a:xfrm>
              <a:off x="1758760" y="5673283"/>
              <a:ext cx="6070790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8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108</a:t>
            </a:fld>
            <a:endParaRPr lang="ko-KR" altLang="en-US"/>
          </a:p>
        </p:txBody>
      </p:sp>
      <p:pic>
        <p:nvPicPr>
          <p:cNvPr id="16" name="Picture 2" descr="Positional Encoding in NLP - Space Moon">
            <a:extLst>
              <a:ext uri="{FF2B5EF4-FFF2-40B4-BE49-F238E27FC236}">
                <a16:creationId xmlns:a16="http://schemas.microsoft.com/office/drawing/2014/main" id="{D868F410-EC43-4269-B231-2BB1D87DA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7776" r="54255" b="79261"/>
          <a:stretch/>
        </p:blipFill>
        <p:spPr bwMode="auto">
          <a:xfrm>
            <a:off x="2218226" y="3671613"/>
            <a:ext cx="4011350" cy="24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4ED98E-4D63-4163-A761-04936D83A443}"/>
              </a:ext>
            </a:extLst>
          </p:cNvPr>
          <p:cNvCxnSpPr>
            <a:cxnSpLocks/>
          </p:cNvCxnSpPr>
          <p:nvPr/>
        </p:nvCxnSpPr>
        <p:spPr>
          <a:xfrm flipH="1">
            <a:off x="2097229" y="3178272"/>
            <a:ext cx="4214813" cy="33527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6466B5-A363-477B-8597-6445DDC0E232}"/>
              </a:ext>
            </a:extLst>
          </p:cNvPr>
          <p:cNvCxnSpPr>
            <a:cxnSpLocks/>
          </p:cNvCxnSpPr>
          <p:nvPr/>
        </p:nvCxnSpPr>
        <p:spPr>
          <a:xfrm flipH="1" flipV="1">
            <a:off x="2345095" y="3429000"/>
            <a:ext cx="3757612" cy="29020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1689F6-9FDD-4F05-8EC0-8BC0F1E70484}"/>
              </a:ext>
            </a:extLst>
          </p:cNvPr>
          <p:cNvSpPr txBox="1"/>
          <p:nvPr/>
        </p:nvSpPr>
        <p:spPr>
          <a:xfrm>
            <a:off x="3674269" y="6037125"/>
            <a:ext cx="1278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FF0000"/>
                </a:solidFill>
              </a:rPr>
              <a:t>사용 </a:t>
            </a:r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848691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E84F71-91AB-4BAF-BC71-0E835C492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71" r="2150" b="34323"/>
          <a:stretch/>
        </p:blipFill>
        <p:spPr>
          <a:xfrm>
            <a:off x="1876641" y="3051382"/>
            <a:ext cx="2967038" cy="281225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D8823-CA3E-4951-828E-CFFB2F832F33}"/>
              </a:ext>
            </a:extLst>
          </p:cNvPr>
          <p:cNvSpPr txBox="1"/>
          <p:nvPr/>
        </p:nvSpPr>
        <p:spPr>
          <a:xfrm>
            <a:off x="277091" y="606185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https://arxiv.org/abs/2010.04903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What Do Position Embeddings Learn? An Empirical Study of Pre-Trained Language Model Positional Encoding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591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7BD304-6011-437A-B5B8-E3E5CC86F97B}"/>
              </a:ext>
            </a:extLst>
          </p:cNvPr>
          <p:cNvSpPr/>
          <p:nvPr/>
        </p:nvSpPr>
        <p:spPr>
          <a:xfrm>
            <a:off x="3421224" y="2956890"/>
            <a:ext cx="7620000" cy="971287"/>
          </a:xfrm>
          <a:prstGeom prst="rect">
            <a:avLst/>
          </a:prstGeom>
          <a:noFill/>
          <a:ln>
            <a:solidFill>
              <a:srgbClr val="377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9732780" y="2513114"/>
            <a:ext cx="152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1" dirty="0">
                <a:solidFill>
                  <a:srgbClr val="3775D8"/>
                </a:solidFill>
              </a:rPr>
              <a:t>이해의 대상</a:t>
            </a:r>
            <a:endParaRPr lang="ko-KR" altLang="en-US" sz="1800" u="sng" dirty="0">
              <a:solidFill>
                <a:srgbClr val="3775D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E9A569-522E-4299-B2AD-8B59FB04F636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72C5C1-EC36-4C66-A6F7-7CCA190D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394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Positional</a:t>
            </a:r>
            <a:r>
              <a:rPr lang="ko-KR" altLang="en-US" sz="1600" dirty="0"/>
              <a:t> </a:t>
            </a:r>
            <a:r>
              <a:rPr lang="en-US" altLang="ko-KR" sz="1600" dirty="0"/>
              <a:t>Embedding</a:t>
            </a:r>
            <a:r>
              <a:rPr lang="ko-KR" altLang="en-US" sz="1600" dirty="0"/>
              <a:t> </a:t>
            </a:r>
            <a:r>
              <a:rPr lang="en-US" altLang="ko-KR" sz="1600" dirty="0"/>
              <a:t>: Positional Encoding</a:t>
            </a:r>
            <a:r>
              <a:rPr lang="ko-KR" altLang="en-US" sz="1600" dirty="0"/>
              <a:t>과 목적은 동일하다</a:t>
            </a:r>
            <a:r>
              <a:rPr lang="en-US" altLang="ko-KR" sz="1600" dirty="0"/>
              <a:t>! </a:t>
            </a:r>
            <a:r>
              <a:rPr lang="ko-KR" altLang="en-US" sz="1600" dirty="0"/>
              <a:t>그러나 학습된다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사전 정의된 테이블을 이용하는 것이 아니라</a:t>
            </a:r>
            <a:r>
              <a:rPr lang="en-US" altLang="ko-KR" sz="1600" dirty="0"/>
              <a:t>, Positional Embedding</a:t>
            </a:r>
            <a:r>
              <a:rPr lang="ko-KR" altLang="en-US" sz="1600" dirty="0"/>
              <a:t>도 학습시킨다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9DD9C-C511-4950-9B1A-B258746789C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07BDBF-0C0F-4C31-BEC3-EB4EB38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E84F71-91AB-4BAF-BC71-0E835C492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1" y="3383983"/>
            <a:ext cx="7129463" cy="2577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BD8823-CA3E-4951-828E-CFFB2F832F33}"/>
              </a:ext>
            </a:extLst>
          </p:cNvPr>
          <p:cNvSpPr txBox="1"/>
          <p:nvPr/>
        </p:nvSpPr>
        <p:spPr>
          <a:xfrm>
            <a:off x="277091" y="606185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https://arxiv.org/abs/2010.04903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What Do Position Embeddings Learn? An Empirical Study of Pre-Trained Language Model Positional Encoding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17113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4474723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06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5046223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인코더 기반 사전학습 모델</a:t>
            </a:r>
            <a:r>
              <a:rPr lang="en-US" altLang="ko-KR" sz="2000" dirty="0"/>
              <a:t>, </a:t>
            </a:r>
            <a:r>
              <a:rPr lang="ko-KR" altLang="en-US" sz="2000" dirty="0"/>
              <a:t>모든 </a:t>
            </a:r>
            <a:r>
              <a:rPr lang="en-US" altLang="ko-KR" sz="2000" dirty="0"/>
              <a:t>NLU </a:t>
            </a:r>
            <a:r>
              <a:rPr lang="ko-KR" altLang="en-US" sz="2000" dirty="0"/>
              <a:t>태스크 </a:t>
            </a:r>
            <a:r>
              <a:rPr lang="en-US" altLang="ko-KR" sz="2000" dirty="0" err="1"/>
              <a:t>SoTA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</a:t>
            </a:r>
            <a:r>
              <a:rPr lang="en-US" altLang="ko-KR" sz="1600" dirty="0"/>
              <a:t>Transformer Decoder</a:t>
            </a:r>
            <a:r>
              <a:rPr lang="ko-KR" altLang="en-US" sz="1600" dirty="0"/>
              <a:t>로 만든 모델이라면</a:t>
            </a:r>
            <a:r>
              <a:rPr lang="en-US" altLang="ko-KR" sz="1600" dirty="0"/>
              <a:t>, BERT</a:t>
            </a:r>
            <a:r>
              <a:rPr lang="ko-KR" altLang="en-US" sz="1600" dirty="0"/>
              <a:t>는 </a:t>
            </a:r>
            <a:r>
              <a:rPr lang="en-US" altLang="ko-KR" sz="1600" dirty="0"/>
              <a:t>Encoder</a:t>
            </a:r>
            <a:r>
              <a:rPr lang="ko-KR" altLang="en-US" sz="1600" dirty="0"/>
              <a:t>로 만든 모델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</a:t>
            </a:r>
            <a:r>
              <a:rPr lang="ko-KR" altLang="en-US" sz="1600" dirty="0"/>
              <a:t>가 생성</a:t>
            </a:r>
            <a:r>
              <a:rPr lang="en-US" altLang="ko-KR" sz="1600" dirty="0"/>
              <a:t>(NLG)</a:t>
            </a:r>
            <a:r>
              <a:rPr lang="ko-KR" altLang="en-US" sz="1600" dirty="0"/>
              <a:t> 태스크에 특화 되었다면 </a:t>
            </a:r>
            <a:r>
              <a:rPr lang="en-US" altLang="ko-KR" sz="1600" dirty="0"/>
              <a:t>BERT</a:t>
            </a:r>
            <a:r>
              <a:rPr lang="ko-KR" altLang="en-US" sz="1600" dirty="0"/>
              <a:t>는 이해</a:t>
            </a:r>
            <a:r>
              <a:rPr lang="en-US" altLang="ko-KR" sz="1600" dirty="0"/>
              <a:t>(NLU) </a:t>
            </a:r>
            <a:r>
              <a:rPr lang="ko-KR" altLang="en-US" sz="1600" dirty="0"/>
              <a:t>태스크에 특화됨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BERT</a:t>
            </a:r>
            <a:r>
              <a:rPr lang="ko-KR" altLang="en-US" sz="1600" dirty="0"/>
              <a:t>는 </a:t>
            </a:r>
            <a:r>
              <a:rPr lang="en-US" altLang="ko-KR" sz="1600" dirty="0"/>
              <a:t>Pretrain </a:t>
            </a:r>
            <a:r>
              <a:rPr lang="ko-KR" altLang="en-US" sz="1600" dirty="0"/>
              <a:t>단계에서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문장을 입력 받으며</a:t>
            </a:r>
            <a:r>
              <a:rPr lang="en-US" altLang="ko-KR" sz="1600" dirty="0"/>
              <a:t>, </a:t>
            </a:r>
            <a:r>
              <a:rPr lang="ko-KR" altLang="en-US" sz="1600" dirty="0"/>
              <a:t>아래와 같은 포맷으로 만듦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</a:t>
            </a:r>
            <a:r>
              <a:rPr lang="ko-KR" altLang="en-US" sz="1600" dirty="0"/>
              <a:t> 문장 </a:t>
            </a:r>
            <a:r>
              <a:rPr lang="en-US" altLang="ko-KR" sz="1600" dirty="0"/>
              <a:t>1 [SEP] </a:t>
            </a:r>
            <a:r>
              <a:rPr lang="ko-KR" altLang="en-US" sz="1600" dirty="0"/>
              <a:t>문장 </a:t>
            </a:r>
            <a:r>
              <a:rPr lang="en-US" altLang="ko-KR" sz="1600" dirty="0"/>
              <a:t>2 [SEP]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538316-DC94-46D8-B567-F4FAFB0F8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r="49340"/>
          <a:stretch/>
        </p:blipFill>
        <p:spPr bwMode="auto">
          <a:xfrm>
            <a:off x="8312729" y="2561360"/>
            <a:ext cx="3070515" cy="28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0108429-6447-41D6-A3B7-D6EF21021FDA}"/>
              </a:ext>
            </a:extLst>
          </p:cNvPr>
          <p:cNvGrpSpPr/>
          <p:nvPr/>
        </p:nvGrpSpPr>
        <p:grpSpPr>
          <a:xfrm>
            <a:off x="406545" y="3974967"/>
            <a:ext cx="7776730" cy="2570820"/>
            <a:chOff x="406545" y="3710414"/>
            <a:chExt cx="7776730" cy="2570820"/>
          </a:xfrm>
        </p:grpSpPr>
        <p:pic>
          <p:nvPicPr>
            <p:cNvPr id="111618" name="Picture 2" descr="BERT 논문정리">
              <a:extLst>
                <a:ext uri="{FF2B5EF4-FFF2-40B4-BE49-F238E27FC236}">
                  <a16:creationId xmlns:a16="http://schemas.microsoft.com/office/drawing/2014/main" id="{8EDC20F4-54D4-4EDB-9947-9B607BD7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45" y="3710414"/>
              <a:ext cx="7776730" cy="2570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E74CAD-366C-4365-928D-6694F9DA0AF2}"/>
                </a:ext>
              </a:extLst>
            </p:cNvPr>
            <p:cNvSpPr/>
            <p:nvPr/>
          </p:nvSpPr>
          <p:spPr>
            <a:xfrm>
              <a:off x="1758761" y="5663780"/>
              <a:ext cx="6080314" cy="4280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05CA15-E67B-46D9-B77B-D318B500BB8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95AF3B-F3AC-4BE8-9205-B0C7EFFD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819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 Objective 1 : Masked Language Modeling, MLM)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문장의 일부</a:t>
            </a:r>
            <a:r>
              <a:rPr lang="en-US" altLang="ko-KR" sz="1600" dirty="0"/>
              <a:t>(15%)</a:t>
            </a:r>
            <a:r>
              <a:rPr lang="ko-KR" altLang="en-US" sz="1600" dirty="0"/>
              <a:t> 토큰을 랜덤으로 변경한다 </a:t>
            </a:r>
            <a:r>
              <a:rPr lang="en-US" altLang="ko-KR" sz="1600" dirty="0"/>
              <a:t>(80% [MASK] / 10% Other / 10% </a:t>
            </a:r>
            <a:r>
              <a:rPr lang="ko-KR" altLang="en-US" sz="1600" dirty="0"/>
              <a:t>그대로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 [CLS] “A quick brown [MASK] jumps over the [MASK] dog” [SEP] “It is amazing”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Output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[CLS] “A quick brown fox jumps over the lazy dog” [SEP] “It is amazing”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[MASK] </a:t>
            </a:r>
            <a:r>
              <a:rPr lang="ko-KR" altLang="en-US" sz="1600" dirty="0"/>
              <a:t>토큰 자리에 원래 와야 하는 토큰을 예측한다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E7330B-5F03-431B-8E85-909B8AFBA5C7}"/>
              </a:ext>
            </a:extLst>
          </p:cNvPr>
          <p:cNvGrpSpPr/>
          <p:nvPr/>
        </p:nvGrpSpPr>
        <p:grpSpPr>
          <a:xfrm>
            <a:off x="2887629" y="4090481"/>
            <a:ext cx="6050435" cy="2350776"/>
            <a:chOff x="611356" y="3735940"/>
            <a:chExt cx="7135069" cy="2883308"/>
          </a:xfrm>
        </p:grpSpPr>
        <p:pic>
          <p:nvPicPr>
            <p:cNvPr id="115716" name="Picture 4" descr="Masked Language Model in BERT">
              <a:extLst>
                <a:ext uri="{FF2B5EF4-FFF2-40B4-BE49-F238E27FC236}">
                  <a16:creationId xmlns:a16="http://schemas.microsoft.com/office/drawing/2014/main" id="{3346B9A5-FB4E-4A4D-9362-21372D838A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04" b="63707"/>
            <a:stretch/>
          </p:blipFill>
          <p:spPr bwMode="auto">
            <a:xfrm>
              <a:off x="611356" y="5948039"/>
              <a:ext cx="7135069" cy="671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sked Language Model in BERT">
              <a:extLst>
                <a:ext uri="{FF2B5EF4-FFF2-40B4-BE49-F238E27FC236}">
                  <a16:creationId xmlns:a16="http://schemas.microsoft.com/office/drawing/2014/main" id="{BE55ED37-190F-43FD-84C5-1E2BADBFA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79" r="13304" b="5103"/>
            <a:stretch/>
          </p:blipFill>
          <p:spPr bwMode="auto">
            <a:xfrm>
              <a:off x="611356" y="4249810"/>
              <a:ext cx="7135069" cy="1039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부제목 4">
              <a:extLst>
                <a:ext uri="{FF2B5EF4-FFF2-40B4-BE49-F238E27FC236}">
                  <a16:creationId xmlns:a16="http://schemas.microsoft.com/office/drawing/2014/main" id="{AF4E3046-345A-45D7-8D4E-F323D0EAFC9A}"/>
                </a:ext>
              </a:extLst>
            </p:cNvPr>
            <p:cNvSpPr txBox="1">
              <a:spLocks/>
            </p:cNvSpPr>
            <p:nvPr/>
          </p:nvSpPr>
          <p:spPr>
            <a:xfrm>
              <a:off x="2524900" y="3794655"/>
              <a:ext cx="1355535" cy="513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[MASK]</a:t>
              </a:r>
              <a:endParaRPr lang="en-US" altLang="ko-KR" sz="1600" dirty="0"/>
            </a:p>
          </p:txBody>
        </p:sp>
        <p:sp>
          <p:nvSpPr>
            <p:cNvPr id="11" name="부제목 4">
              <a:extLst>
                <a:ext uri="{FF2B5EF4-FFF2-40B4-BE49-F238E27FC236}">
                  <a16:creationId xmlns:a16="http://schemas.microsoft.com/office/drawing/2014/main" id="{C2EF54D1-62E0-4DD4-B99A-C821E384A074}"/>
                </a:ext>
              </a:extLst>
            </p:cNvPr>
            <p:cNvSpPr txBox="1">
              <a:spLocks/>
            </p:cNvSpPr>
            <p:nvPr/>
          </p:nvSpPr>
          <p:spPr>
            <a:xfrm>
              <a:off x="5793979" y="3735940"/>
              <a:ext cx="1355535" cy="513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/>
                <a:t>[MASK]</a:t>
              </a:r>
              <a:endParaRPr lang="en-US" altLang="ko-KR" sz="16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872D6-7C4B-4352-A2DD-4289A3850884}"/>
              </a:ext>
            </a:extLst>
          </p:cNvPr>
          <p:cNvSpPr txBox="1"/>
          <p:nvPr/>
        </p:nvSpPr>
        <p:spPr>
          <a:xfrm>
            <a:off x="7581900" y="0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https://amitness.com/2020/02/albert-visual-summary/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F5ECAC-5E79-48DF-9361-95F6CB85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465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 Objective 2 : Next Sentence Prediction, NSP)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두 문장을 </a:t>
            </a:r>
            <a:r>
              <a:rPr lang="en-US" altLang="ko-KR" sz="1600" dirty="0"/>
              <a:t>[SEP] </a:t>
            </a:r>
            <a:r>
              <a:rPr lang="ko-KR" altLang="en-US" sz="1600" dirty="0"/>
              <a:t>토큰으로 구분해서 입력한다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Input : [CLS] “I am going outside” [SEP] “I will be back after 6.” [SEP]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Output : `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(Linear([CLS]))` = 1(YES) or 0(NO)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두 문장이 원래 이어지던 문장인지 아닌지 맞춘다</a:t>
            </a:r>
            <a:r>
              <a:rPr lang="en-US" altLang="ko-KR" sz="1600" dirty="0"/>
              <a:t>. [CLS] </a:t>
            </a:r>
            <a:r>
              <a:rPr lang="ko-KR" altLang="en-US" sz="1600" dirty="0"/>
              <a:t>토큰 이용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4" name="Picture 2" descr="Next Sentence Prediction Task">
            <a:extLst>
              <a:ext uri="{FF2B5EF4-FFF2-40B4-BE49-F238E27FC236}">
                <a16:creationId xmlns:a16="http://schemas.microsoft.com/office/drawing/2014/main" id="{0B79DD92-E324-423D-9AAE-B49065A2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62781"/>
            <a:ext cx="89439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6F9AE-B5E1-4BEB-8BB2-2C7B4AD3D9F6}"/>
              </a:ext>
            </a:extLst>
          </p:cNvPr>
          <p:cNvSpPr txBox="1"/>
          <p:nvPr/>
        </p:nvSpPr>
        <p:spPr>
          <a:xfrm>
            <a:off x="7581900" y="0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https://amitness.com/2020/02/albert-visual-summary/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EBB2EF-789E-4DAE-932A-34FA7FE1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879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BERT</a:t>
            </a:r>
          </a:p>
          <a:p>
            <a:pPr algn="l"/>
            <a:r>
              <a:rPr lang="en-US" altLang="ko-KR" sz="2000" dirty="0"/>
              <a:t>(Pre-training =&gt; Fine-tuning)</a:t>
            </a:r>
          </a:p>
          <a:p>
            <a:pPr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Total Pretraining Loss = MLM Loss + NSP Loss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Finetuning </a:t>
            </a:r>
            <a:r>
              <a:rPr lang="ko-KR" altLang="en-US" sz="1600" dirty="0"/>
              <a:t>시에는 마찬가지로 모델의 구조를 약간 바꾸고 적은 양의 </a:t>
            </a:r>
            <a:r>
              <a:rPr lang="en-US" altLang="ko-KR" sz="1600" dirty="0"/>
              <a:t>Supervised </a:t>
            </a:r>
            <a:r>
              <a:rPr lang="ko-KR" altLang="en-US" sz="1600" dirty="0"/>
              <a:t>데이터를 사용한다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수 많은 </a:t>
            </a:r>
            <a:r>
              <a:rPr lang="en-US" altLang="ko-KR" sz="1600" dirty="0"/>
              <a:t>NLU </a:t>
            </a:r>
            <a:r>
              <a:rPr lang="ko-KR" altLang="en-US" sz="1600" dirty="0"/>
              <a:t>태스크에서 압도적인 성능 차이로 </a:t>
            </a:r>
            <a:r>
              <a:rPr lang="en-US" altLang="ko-KR" sz="1600" dirty="0" err="1"/>
              <a:t>SoTA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달성함  </a:t>
            </a:r>
            <a:r>
              <a:rPr lang="en-US" altLang="ko-KR" sz="1600" dirty="0"/>
              <a:t>(</a:t>
            </a:r>
            <a:r>
              <a:rPr lang="ko-KR" altLang="en-US" sz="1600" dirty="0"/>
              <a:t>그야말로 </a:t>
            </a:r>
            <a:r>
              <a:rPr lang="en-US" altLang="ko-KR" sz="1600" dirty="0"/>
              <a:t>BERT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시대가 도래함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17762" name="Picture 2" descr="BERT 논문정리">
            <a:extLst>
              <a:ext uri="{FF2B5EF4-FFF2-40B4-BE49-F238E27FC236}">
                <a16:creationId xmlns:a16="http://schemas.microsoft.com/office/drawing/2014/main" id="{20800AB8-E447-4C2B-87C3-AA29044E2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3"/>
          <a:stretch/>
        </p:blipFill>
        <p:spPr bwMode="auto">
          <a:xfrm>
            <a:off x="277091" y="3868773"/>
            <a:ext cx="4848693" cy="24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RT 논문정리">
            <a:extLst>
              <a:ext uri="{FF2B5EF4-FFF2-40B4-BE49-F238E27FC236}">
                <a16:creationId xmlns:a16="http://schemas.microsoft.com/office/drawing/2014/main" id="{FEE71761-D2A1-447D-A2B1-865E719C9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7"/>
          <a:stretch/>
        </p:blipFill>
        <p:spPr bwMode="auto">
          <a:xfrm>
            <a:off x="5058815" y="3991791"/>
            <a:ext cx="4848693" cy="22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1A590F-FEFE-4D63-ACA0-2F6FBD5D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458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(AR : Auto Regressive)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Auto Regressive</a:t>
            </a:r>
            <a:r>
              <a:rPr lang="ko-KR" altLang="en-US" sz="1600" dirty="0"/>
              <a:t>란 이전 타임스텝의 출력이 다시 입력이 되는 것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대표적으로 </a:t>
            </a:r>
            <a:r>
              <a:rPr lang="en-US" altLang="ko-KR" sz="1600" dirty="0"/>
              <a:t>RNN</a:t>
            </a:r>
            <a:r>
              <a:rPr lang="ko-KR" altLang="en-US" sz="1600" dirty="0"/>
              <a:t>이나 </a:t>
            </a:r>
            <a:r>
              <a:rPr lang="en-US" altLang="ko-KR" sz="1600" dirty="0"/>
              <a:t>GPT</a:t>
            </a:r>
            <a:r>
              <a:rPr lang="ko-KR" altLang="en-US" sz="1600" dirty="0"/>
              <a:t>같은 </a:t>
            </a:r>
            <a:r>
              <a:rPr lang="en-US" altLang="ko-KR" sz="1600" dirty="0"/>
              <a:t>Casual Language Modeling</a:t>
            </a:r>
            <a:r>
              <a:rPr lang="ko-KR" altLang="en-US" sz="1600" dirty="0"/>
              <a:t>을 푸는 모델들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언어 생성에 매우 적합한 모델링 방법이다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도</a:t>
            </a:r>
            <a:r>
              <a:rPr lang="en-US" altLang="ko-KR" sz="1600" dirty="0"/>
              <a:t> </a:t>
            </a:r>
            <a:r>
              <a:rPr lang="ko-KR" altLang="en-US" sz="1600" dirty="0"/>
              <a:t>학습 할 때만 병렬적이고 추론시에는 </a:t>
            </a:r>
            <a:r>
              <a:rPr lang="en-US" altLang="ko-KR" sz="1600" dirty="0"/>
              <a:t>AR</a:t>
            </a:r>
            <a:r>
              <a:rPr lang="ko-KR" altLang="en-US" sz="1600" dirty="0"/>
              <a:t>하게 생성한다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7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7EAF85D9-800E-4CBD-A680-8724E53B55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10" y="4150530"/>
            <a:ext cx="6655379" cy="23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8934E-E1F1-4302-8F34-51CD09C34077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58CA88-966B-40F7-8145-B4B91C01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57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(AR : Auto Regressive)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(t=0) : recite the first law &lt;s&gt;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(t=1) : recite the first law &lt;s&gt; A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(t=2) : recite the first law &lt;s&gt; A robot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 may</a:t>
            </a:r>
          </a:p>
          <a:p>
            <a:pPr marL="742950" lvl="1" indent="-285750" algn="l">
              <a:buFontTx/>
              <a:buChar char="-"/>
            </a:pP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Input (t=3) : recite the first law &lt;s&gt; A robot may</a:t>
            </a:r>
          </a:p>
          <a:p>
            <a:pPr marL="742950" lvl="1" indent="-285750" algn="l">
              <a:buFontTx/>
              <a:buChar char="-"/>
            </a:pPr>
            <a:r>
              <a:rPr lang="en-US" altLang="ko-KR" sz="1600" dirty="0"/>
              <a:t>Output : recite the first law &lt;s&gt; A robot may not</a:t>
            </a:r>
          </a:p>
          <a:p>
            <a:pPr marL="742950" lvl="1" indent="-285750" algn="l">
              <a:buFontTx/>
              <a:buChar char="-"/>
            </a:pPr>
            <a:endParaRPr lang="en-US" altLang="ko-KR" sz="1200" dirty="0"/>
          </a:p>
          <a:p>
            <a:pPr marL="285750" indent="-285750" algn="l">
              <a:buFontTx/>
              <a:buChar char="-"/>
            </a:pPr>
            <a:endParaRPr lang="en-US" altLang="ko-KR" sz="1600" dirty="0"/>
          </a:p>
          <a:p>
            <a:pPr lvl="1" algn="l"/>
            <a:endParaRPr lang="en-US" altLang="ko-KR" sz="1600" dirty="0"/>
          </a:p>
          <a:p>
            <a:pPr lvl="1" algn="l"/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6" name="Picture 4" descr="Generating Synthetic Comments to Balance Data for Text Classification">
            <a:extLst>
              <a:ext uri="{FF2B5EF4-FFF2-40B4-BE49-F238E27FC236}">
                <a16:creationId xmlns:a16="http://schemas.microsoft.com/office/drawing/2014/main" id="{498ECF2B-7769-4EA3-9691-B5C36879ED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35" y="2479534"/>
            <a:ext cx="5811094" cy="23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68E2A-6FEB-4349-83D0-4468173DA0FD}"/>
              </a:ext>
            </a:extLst>
          </p:cNvPr>
          <p:cNvSpPr txBox="1"/>
          <p:nvPr/>
        </p:nvSpPr>
        <p:spPr>
          <a:xfrm>
            <a:off x="8543925" y="0"/>
            <a:ext cx="3648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http://jalammar.github.io/illustrated-gpt2/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1D9CC-956A-4DE2-8EF0-E6337DA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679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1D9CC-956A-4DE2-8EF0-E6337DA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119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AF04A5C-90F3-41A5-8D0B-C4A883F87FAC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id="{C130AAF8-2B0A-445D-9E35-8DCE304C8EEB}"/>
              </a:ext>
            </a:extLst>
          </p:cNvPr>
          <p:cNvSpPr txBox="1">
            <a:spLocks/>
          </p:cNvSpPr>
          <p:nvPr/>
        </p:nvSpPr>
        <p:spPr>
          <a:xfrm>
            <a:off x="277091" y="1253691"/>
            <a:ext cx="9817680" cy="555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(AE : Auto Encoding)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Auto Encoding</a:t>
            </a:r>
            <a:r>
              <a:rPr lang="ko-KR" altLang="en-US" sz="1600" dirty="0"/>
              <a:t>이란 입력을 그대로 복구해내는 인코더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모델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대표적으로 </a:t>
            </a:r>
            <a:r>
              <a:rPr lang="en-US" altLang="ko-KR" sz="1600" dirty="0"/>
              <a:t>VAE</a:t>
            </a:r>
            <a:r>
              <a:rPr lang="ko-KR" altLang="en-US" sz="1600" dirty="0"/>
              <a:t>같은 모델이 있다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완벽하게 만들지는 못하지만 얼추 비슷하게 만들어낸다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0" name="Picture 2" descr="study180331 · GitHub">
            <a:extLst>
              <a:ext uri="{FF2B5EF4-FFF2-40B4-BE49-F238E27FC236}">
                <a16:creationId xmlns:a16="http://schemas.microsoft.com/office/drawing/2014/main" id="{32B10492-BE3D-4023-8521-4DB66331A8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4325725"/>
            <a:ext cx="78581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9558F3-7152-409D-A0F4-BAAF6D03F03F}"/>
              </a:ext>
            </a:extLst>
          </p:cNvPr>
          <p:cNvSpPr txBox="1"/>
          <p:nvPr/>
        </p:nvSpPr>
        <p:spPr>
          <a:xfrm>
            <a:off x="6000749" y="4762"/>
            <a:ext cx="6696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https://gist.github.com/seongjoojin/4bd485e763648fa7b0cf36618705d5f2</a:t>
            </a:r>
          </a:p>
        </p:txBody>
      </p:sp>
    </p:spTree>
    <p:extLst>
      <p:ext uri="{BB962C8B-B14F-4D97-AF65-F5344CB8AC3E}">
        <p14:creationId xmlns:p14="http://schemas.microsoft.com/office/powerpoint/2010/main" val="318887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7BD304-6011-437A-B5B8-E3E5CC86F97B}"/>
              </a:ext>
            </a:extLst>
          </p:cNvPr>
          <p:cNvSpPr/>
          <p:nvPr/>
        </p:nvSpPr>
        <p:spPr>
          <a:xfrm>
            <a:off x="4615544" y="3928177"/>
            <a:ext cx="4304522" cy="114823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8920065" y="4356507"/>
            <a:ext cx="1523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이해의 결과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(Fixed Size)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05034-9FE6-4701-A49E-FBBB1EFA3E41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6A0C5F-D955-43B6-9A29-2C7B7CF6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172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AR &amp; AE &amp; DAE</a:t>
            </a:r>
          </a:p>
          <a:p>
            <a:pPr algn="l"/>
            <a:r>
              <a:rPr lang="en-US" altLang="ko-KR" sz="1600" dirty="0"/>
              <a:t>(DAE : Denoising Auto Encoding)</a:t>
            </a:r>
          </a:p>
          <a:p>
            <a:pPr algn="l"/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Denoising Auto Encoding</a:t>
            </a:r>
            <a:r>
              <a:rPr lang="ko-KR" altLang="en-US" sz="1600" dirty="0"/>
              <a:t>이란 입력에 고의로 노이즈를 주고 원래대로 복구해내는 작업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NLP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BERT</a:t>
            </a:r>
            <a:r>
              <a:rPr lang="ko-KR" altLang="en-US" sz="1600" dirty="0"/>
              <a:t>가 수행하는 </a:t>
            </a:r>
            <a:r>
              <a:rPr lang="en-US" altLang="ko-KR" sz="1600" dirty="0"/>
              <a:t>MLM</a:t>
            </a:r>
            <a:r>
              <a:rPr lang="ko-KR" altLang="en-US" sz="1600" dirty="0"/>
              <a:t>이 </a:t>
            </a:r>
            <a:r>
              <a:rPr lang="en-US" altLang="ko-KR" sz="1600" dirty="0"/>
              <a:t>Denoising Auto Encoding</a:t>
            </a:r>
            <a:r>
              <a:rPr lang="ko-KR" altLang="en-US" sz="1600" dirty="0"/>
              <a:t>과 비슷하다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그러나 </a:t>
            </a:r>
            <a:r>
              <a:rPr lang="en-US" altLang="ko-KR" sz="1600" dirty="0"/>
              <a:t>BERT</a:t>
            </a:r>
            <a:r>
              <a:rPr lang="ko-KR" altLang="en-US" sz="1600" dirty="0"/>
              <a:t>를 </a:t>
            </a:r>
            <a:r>
              <a:rPr lang="en-US" altLang="ko-KR" sz="1600" dirty="0"/>
              <a:t>Denoising Auto Encoder</a:t>
            </a:r>
            <a:r>
              <a:rPr lang="ko-KR" altLang="en-US" sz="1600" dirty="0"/>
              <a:t>라고 부르기는 어렵다 </a:t>
            </a:r>
            <a:r>
              <a:rPr lang="en-US" altLang="ko-KR" sz="1600" dirty="0"/>
              <a:t>(BERT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없다</a:t>
            </a:r>
            <a:r>
              <a:rPr lang="en-US" altLang="ko-KR" sz="1600" dirty="0"/>
              <a:t>.)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</p:txBody>
      </p:sp>
      <p:pic>
        <p:nvPicPr>
          <p:cNvPr id="123908" name="Picture 4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C94C420B-6EC1-467E-B2A0-26D973E6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6" y="4246681"/>
            <a:ext cx="9647227" cy="201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8ECC0-BAF8-4204-A744-4FFC7997A99C}"/>
              </a:ext>
            </a:extLst>
          </p:cNvPr>
          <p:cNvSpPr txBox="1"/>
          <p:nvPr/>
        </p:nvSpPr>
        <p:spPr>
          <a:xfrm>
            <a:off x="8739187" y="51956"/>
            <a:ext cx="3452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https://www.educba.com/autoencoders/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A5BF31-1470-4AFB-A280-67F73B4B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9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Sequence to sequence</a:t>
            </a:r>
          </a:p>
          <a:p>
            <a:pPr algn="l"/>
            <a:r>
              <a:rPr lang="ko-KR" altLang="en-US" sz="2000" dirty="0"/>
              <a:t>입력도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), </a:t>
            </a:r>
            <a:r>
              <a:rPr lang="ko-KR" altLang="en-US" sz="2000" dirty="0"/>
              <a:t>출력도 시퀀스</a:t>
            </a:r>
            <a:r>
              <a:rPr lang="en-US" altLang="ko-KR" sz="2000" dirty="0"/>
              <a:t>(</a:t>
            </a:r>
            <a:r>
              <a:rPr lang="ko-KR" altLang="en-US" sz="2000" dirty="0"/>
              <a:t>중국어</a:t>
            </a:r>
            <a:r>
              <a:rPr lang="en-US" altLang="ko-KR" sz="2000" dirty="0"/>
              <a:t>)!</a:t>
            </a:r>
          </a:p>
          <a:p>
            <a:pPr algn="l"/>
            <a:endParaRPr lang="ko-KR" altLang="en-US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1F21BC-B24F-4BF0-8F75-55F6348CFDB5}"/>
              </a:ext>
            </a:extLst>
          </p:cNvPr>
          <p:cNvGrpSpPr/>
          <p:nvPr/>
        </p:nvGrpSpPr>
        <p:grpSpPr>
          <a:xfrm>
            <a:off x="1775926" y="2697780"/>
            <a:ext cx="9399037" cy="3476526"/>
            <a:chOff x="1408922" y="2996360"/>
            <a:chExt cx="9399037" cy="3476526"/>
          </a:xfrm>
        </p:grpSpPr>
        <p:pic>
          <p:nvPicPr>
            <p:cNvPr id="2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FC9BD16D-8FB9-43CB-8A3C-67233B5369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r="85192"/>
            <a:stretch/>
          </p:blipFill>
          <p:spPr bwMode="auto">
            <a:xfrm>
              <a:off x="1548881" y="2996360"/>
              <a:ext cx="1318727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ttention Mechanism (어텐션 메커니즘) · SeungHeonDoh">
              <a:extLst>
                <a:ext uri="{FF2B5EF4-FFF2-40B4-BE49-F238E27FC236}">
                  <a16:creationId xmlns:a16="http://schemas.microsoft.com/office/drawing/2014/main" id="{3F7379DC-CE77-4268-B214-BDD9AE880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4"/>
            <a:stretch/>
          </p:blipFill>
          <p:spPr bwMode="auto">
            <a:xfrm>
              <a:off x="3122645" y="3210964"/>
              <a:ext cx="7685314" cy="3261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B6206F-D6EC-4101-B7E4-D2A54FE81CB2}"/>
                </a:ext>
              </a:extLst>
            </p:cNvPr>
            <p:cNvSpPr txBox="1"/>
            <p:nvPr/>
          </p:nvSpPr>
          <p:spPr>
            <a:xfrm>
              <a:off x="1408922" y="372758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800" b="1" dirty="0">
                  <a:solidFill>
                    <a:srgbClr val="3775D8"/>
                  </a:solidFill>
                </a:rPr>
                <a:t>이해하는 모델</a:t>
              </a:r>
              <a:endParaRPr lang="ko-KR" altLang="en-US" sz="1800" u="sng" dirty="0">
                <a:solidFill>
                  <a:srgbClr val="3775D8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723DCE-116E-40F6-ABCA-0FB8D6CF7B61}"/>
                </a:ext>
              </a:extLst>
            </p:cNvPr>
            <p:cNvSpPr txBox="1"/>
            <p:nvPr/>
          </p:nvSpPr>
          <p:spPr>
            <a:xfrm>
              <a:off x="1408922" y="587417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950000"/>
                  </a:solidFill>
                </a:rPr>
                <a:t>생성</a:t>
              </a:r>
              <a:r>
                <a:rPr lang="ko-KR" altLang="en-US" sz="1800" b="1" dirty="0">
                  <a:solidFill>
                    <a:srgbClr val="950000"/>
                  </a:solidFill>
                </a:rPr>
                <a:t>하는 모델</a:t>
              </a:r>
              <a:endParaRPr lang="ko-KR" altLang="en-US" sz="1800" u="sng" dirty="0">
                <a:solidFill>
                  <a:srgbClr val="950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CAF3B4-6AF3-4607-9BFB-7C00EA5F161A}"/>
              </a:ext>
            </a:extLst>
          </p:cNvPr>
          <p:cNvSpPr txBox="1"/>
          <p:nvPr/>
        </p:nvSpPr>
        <p:spPr>
          <a:xfrm>
            <a:off x="9778482" y="6174306"/>
            <a:ext cx="1523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dirty="0">
                <a:solidFill>
                  <a:srgbClr val="950000"/>
                </a:solidFill>
              </a:rPr>
              <a:t>생성의 결과</a:t>
            </a:r>
            <a:endParaRPr lang="ko-KR" altLang="en-US" sz="1800" dirty="0">
              <a:solidFill>
                <a:srgbClr val="95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8B010B-71BD-4183-809D-20EC7308844A}"/>
              </a:ext>
            </a:extLst>
          </p:cNvPr>
          <p:cNvSpPr/>
          <p:nvPr/>
        </p:nvSpPr>
        <p:spPr>
          <a:xfrm>
            <a:off x="3433665" y="5084160"/>
            <a:ext cx="7620000" cy="971287"/>
          </a:xfrm>
          <a:prstGeom prst="rect">
            <a:avLst/>
          </a:prstGeom>
          <a:noFill/>
          <a:ln>
            <a:solidFill>
              <a:srgbClr val="9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5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0EE89-1046-48EB-A493-1CF40444C2E5}"/>
              </a:ext>
            </a:extLst>
          </p:cNvPr>
          <p:cNvSpPr txBox="1"/>
          <p:nvPr/>
        </p:nvSpPr>
        <p:spPr>
          <a:xfrm>
            <a:off x="6276974" y="63698"/>
            <a:ext cx="591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https://lilianweng.github.io/lil-log/2018/06/24/attention-attention.html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5165BF-4583-4BDB-B402-49FA25CE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32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6CEB93-D3C8-4FA0-8DCE-CF10C77C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10" y="2596502"/>
            <a:ext cx="974738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F106CEE-EB8D-49AF-9B92-7CB6CA8CCFC6}"/>
              </a:ext>
            </a:extLst>
          </p:cNvPr>
          <p:cNvCxnSpPr>
            <a:cxnSpLocks/>
          </p:cNvCxnSpPr>
          <p:nvPr/>
        </p:nvCxnSpPr>
        <p:spPr>
          <a:xfrm flipV="1">
            <a:off x="9231363" y="3352803"/>
            <a:ext cx="1511282" cy="1347329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2596801" y="4592206"/>
            <a:ext cx="9191686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950000"/>
                </a:solidFill>
              </a:rPr>
              <a:t>입력이 길 때</a:t>
            </a:r>
            <a:r>
              <a:rPr lang="en-US" altLang="ko-KR" sz="1600" b="1" dirty="0">
                <a:solidFill>
                  <a:srgbClr val="950000"/>
                </a:solidFill>
              </a:rPr>
              <a:t>, </a:t>
            </a:r>
            <a:r>
              <a:rPr lang="ko-KR" altLang="en-US" sz="1600" b="1" dirty="0">
                <a:solidFill>
                  <a:srgbClr val="950000"/>
                </a:solidFill>
              </a:rPr>
              <a:t>이해한 모든 내용을 </a:t>
            </a:r>
            <a:r>
              <a:rPr lang="en-US" altLang="ko-KR" sz="1600" b="1" dirty="0">
                <a:solidFill>
                  <a:srgbClr val="950000"/>
                </a:solidFill>
              </a:rPr>
              <a:t>Fixed Size </a:t>
            </a:r>
            <a:r>
              <a:rPr lang="ko-KR" altLang="en-US" sz="1600" b="1" dirty="0">
                <a:solidFill>
                  <a:srgbClr val="950000"/>
                </a:solidFill>
              </a:rPr>
              <a:t>벡터에 완벽히 표현 가능</a:t>
            </a:r>
            <a:r>
              <a:rPr lang="en-US" altLang="ko-KR" sz="1600" b="1" dirty="0">
                <a:solidFill>
                  <a:srgbClr val="95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엥</a:t>
            </a:r>
            <a:r>
              <a:rPr lang="en-US" altLang="ko-KR" sz="1600" dirty="0"/>
              <a:t>?? </a:t>
            </a:r>
            <a:r>
              <a:rPr lang="ko-KR" altLang="en-US" sz="1600" dirty="0"/>
              <a:t>그런 건 당연히 불가능 하죠</a:t>
            </a:r>
            <a:r>
              <a:rPr lang="en-US" altLang="ko-KR" sz="1600" dirty="0"/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근데 뭐</a:t>
            </a:r>
            <a:r>
              <a:rPr lang="en-US" altLang="ko-KR" sz="1600" dirty="0"/>
              <a:t>..</a:t>
            </a:r>
            <a:r>
              <a:rPr lang="ko-KR" altLang="en-US" sz="1600" dirty="0"/>
              <a:t> 어쨌든 </a:t>
            </a:r>
            <a:r>
              <a:rPr lang="ko-KR" altLang="en-US" sz="1600" b="1" u="sng" dirty="0">
                <a:solidFill>
                  <a:srgbClr val="3775D8"/>
                </a:solidFill>
              </a:rPr>
              <a:t>제가 </a:t>
            </a:r>
            <a:r>
              <a:rPr lang="en-US" altLang="ko-KR" sz="1600" b="1" u="sng" dirty="0">
                <a:solidFill>
                  <a:srgbClr val="3775D8"/>
                </a:solidFill>
              </a:rPr>
              <a:t>100</a:t>
            </a:r>
            <a:r>
              <a:rPr lang="ko-KR" altLang="en-US" sz="1600" b="1" u="sng" dirty="0">
                <a:solidFill>
                  <a:srgbClr val="3775D8"/>
                </a:solidFill>
              </a:rPr>
              <a:t>페이지 전부 읽어보고 개발자가 지정한 사이즈 </a:t>
            </a:r>
            <a:r>
              <a:rPr lang="en-US" altLang="ko-KR" sz="1600" b="1" u="sng" dirty="0">
                <a:solidFill>
                  <a:srgbClr val="3775D8"/>
                </a:solidFill>
              </a:rPr>
              <a:t>(5</a:t>
            </a:r>
            <a:r>
              <a:rPr lang="ko-KR" altLang="en-US" sz="1600" b="1" u="sng" dirty="0">
                <a:solidFill>
                  <a:srgbClr val="3775D8"/>
                </a:solidFill>
              </a:rPr>
              <a:t>페이지</a:t>
            </a:r>
            <a:r>
              <a:rPr lang="en-US" altLang="ko-KR" sz="1600" b="1" u="sng" dirty="0">
                <a:solidFill>
                  <a:srgbClr val="3775D8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3775D8"/>
                </a:solidFill>
              </a:rPr>
              <a:t>분량</a:t>
            </a:r>
            <a:r>
              <a:rPr lang="ko-KR" altLang="en-US" sz="1600" dirty="0"/>
              <a:t>으로 </a:t>
            </a:r>
            <a:r>
              <a:rPr lang="en-US" altLang="ko-KR" sz="1600" dirty="0"/>
              <a:t>Decoder</a:t>
            </a:r>
            <a:r>
              <a:rPr lang="ko-KR" altLang="en-US" sz="1600" dirty="0"/>
              <a:t>한테 넘겨 </a:t>
            </a:r>
            <a:r>
              <a:rPr lang="ko-KR" altLang="en-US" sz="1600" dirty="0" err="1"/>
              <a:t>드릴게요</a:t>
            </a:r>
            <a:r>
              <a:rPr lang="en-US" altLang="ko-KR" sz="1600" dirty="0"/>
              <a:t>. (</a:t>
            </a:r>
            <a:r>
              <a:rPr lang="ko-KR" altLang="en-US" sz="1600" dirty="0"/>
              <a:t>뒷일은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알아서 </a:t>
            </a:r>
            <a:r>
              <a:rPr lang="ko-KR" altLang="en-US" sz="1600" dirty="0" err="1"/>
              <a:t>하시길</a:t>
            </a:r>
            <a:r>
              <a:rPr lang="ko-KR" altLang="en-US" sz="1600" dirty="0"/>
              <a:t> </a:t>
            </a:r>
            <a:r>
              <a:rPr lang="en-US" altLang="ko-KR" sz="1600" dirty="0"/>
              <a:t>…</a:t>
            </a:r>
            <a:r>
              <a:rPr lang="ko-KR" altLang="en-US" sz="1600" dirty="0" err="1"/>
              <a:t>ㅎ</a:t>
            </a:r>
            <a:r>
              <a:rPr lang="en-US" altLang="ko-KR" sz="1600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980ACC-7F32-4A40-A8BD-E243AF14BECB}"/>
              </a:ext>
            </a:extLst>
          </p:cNvPr>
          <p:cNvSpPr/>
          <p:nvPr/>
        </p:nvSpPr>
        <p:spPr>
          <a:xfrm>
            <a:off x="1238251" y="3143352"/>
            <a:ext cx="9408546" cy="246620"/>
          </a:xfrm>
          <a:prstGeom prst="rect">
            <a:avLst/>
          </a:prstGeom>
          <a:noFill/>
          <a:ln>
            <a:solidFill>
              <a:srgbClr val="377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EC736A-1BBE-4019-9FF6-E0698C82A84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62515-B0EE-4A51-9AFE-EAC51262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6CEB93-D3C8-4FA0-8DCE-CF10C77C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10" y="2596502"/>
            <a:ext cx="974738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F106CEE-EB8D-49AF-9B92-7CB6CA8CCFC6}"/>
              </a:ext>
            </a:extLst>
          </p:cNvPr>
          <p:cNvCxnSpPr>
            <a:cxnSpLocks/>
          </p:cNvCxnSpPr>
          <p:nvPr/>
        </p:nvCxnSpPr>
        <p:spPr>
          <a:xfrm flipV="1">
            <a:off x="9231363" y="3352803"/>
            <a:ext cx="1511282" cy="1347329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2596801" y="4592206"/>
            <a:ext cx="9191686" cy="1931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950000"/>
                </a:solidFill>
              </a:rPr>
              <a:t>입력이 길 때</a:t>
            </a:r>
            <a:r>
              <a:rPr lang="en-US" altLang="ko-KR" sz="1600" b="1" dirty="0">
                <a:solidFill>
                  <a:srgbClr val="950000"/>
                </a:solidFill>
              </a:rPr>
              <a:t>, </a:t>
            </a:r>
            <a:r>
              <a:rPr lang="ko-KR" altLang="en-US" sz="1600" b="1" dirty="0">
                <a:solidFill>
                  <a:srgbClr val="950000"/>
                </a:solidFill>
              </a:rPr>
              <a:t>이해한 모든 내용을 </a:t>
            </a:r>
            <a:r>
              <a:rPr lang="en-US" altLang="ko-KR" sz="1600" b="1" dirty="0">
                <a:solidFill>
                  <a:srgbClr val="950000"/>
                </a:solidFill>
              </a:rPr>
              <a:t>Fixed Size </a:t>
            </a:r>
            <a:r>
              <a:rPr lang="ko-KR" altLang="en-US" sz="1600" b="1" dirty="0">
                <a:solidFill>
                  <a:srgbClr val="950000"/>
                </a:solidFill>
              </a:rPr>
              <a:t>벡터에 완벽히 표현 가능</a:t>
            </a:r>
            <a:r>
              <a:rPr lang="en-US" altLang="ko-KR" sz="1600" b="1" dirty="0">
                <a:solidFill>
                  <a:srgbClr val="95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100</a:t>
            </a:r>
            <a:r>
              <a:rPr lang="ko-KR" altLang="en-US" sz="1600" dirty="0"/>
              <a:t>페이지나 읽어 놓고 딸랑 </a:t>
            </a:r>
            <a:r>
              <a:rPr lang="en-US" altLang="ko-KR" sz="1600" dirty="0"/>
              <a:t>5</a:t>
            </a:r>
            <a:r>
              <a:rPr lang="ko-KR" altLang="en-US" sz="1600" dirty="0"/>
              <a:t>페이지 분량만 넘겨준다고</a:t>
            </a:r>
            <a:r>
              <a:rPr lang="en-US" altLang="ko-KR" sz="1600" dirty="0"/>
              <a:t>?!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아니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겨우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5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페이지 분량만 보고 어떻게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100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페이지 전체의 내용을 커버해서 생성하죠</a:t>
            </a:r>
            <a:r>
              <a:rPr lang="en-US" altLang="ko-KR" sz="1600" b="1" u="sng" dirty="0">
                <a:solidFill>
                  <a:schemeClr val="accent6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(Context Vector</a:t>
            </a:r>
            <a:r>
              <a:rPr lang="ko-KR" altLang="en-US" sz="1600" dirty="0"/>
              <a:t>의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고정된 사이즈 때문에 반드시 정보의 손실이 생긴다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!!)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E3020-4583-4AE7-BB8A-0D7228219DA3}"/>
              </a:ext>
            </a:extLst>
          </p:cNvPr>
          <p:cNvSpPr/>
          <p:nvPr/>
        </p:nvSpPr>
        <p:spPr>
          <a:xfrm>
            <a:off x="1222310" y="2760080"/>
            <a:ext cx="7904217" cy="2393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B0C7-BBA1-4111-95C2-288162A1F31C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2EE876-BEE8-4F39-909D-028D7536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0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26DC1-640F-4161-AEFA-986298BACE0D}"/>
              </a:ext>
            </a:extLst>
          </p:cNvPr>
          <p:cNvSpPr txBox="1"/>
          <p:nvPr/>
        </p:nvSpPr>
        <p:spPr>
          <a:xfrm>
            <a:off x="3980305" y="4664633"/>
            <a:ext cx="4231390" cy="11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오늘도 고통받는 </a:t>
            </a:r>
            <a:r>
              <a:rPr lang="en-US" altLang="ko-KR" sz="1600" dirty="0"/>
              <a:t>Decoder… </a:t>
            </a:r>
            <a:r>
              <a:rPr lang="ko-KR" altLang="en-US" sz="1600" dirty="0"/>
              <a:t>😂</a:t>
            </a:r>
            <a:r>
              <a:rPr lang="en-US" altLang="ko-KR" sz="1600" dirty="0"/>
              <a:t>)</a:t>
            </a:r>
          </a:p>
        </p:txBody>
      </p:sp>
      <p:pic>
        <p:nvPicPr>
          <p:cNvPr id="9" name="Picture 2" descr="옛날에 백조 한 마리가 살았다&quot; 구글 번역기 돌려보니…'알파고'는 이세돌도 이기는데, 구글 한글 번역은 왜 부실할까 : 뉴스줌">
            <a:extLst>
              <a:ext uri="{FF2B5EF4-FFF2-40B4-BE49-F238E27FC236}">
                <a16:creationId xmlns:a16="http://schemas.microsoft.com/office/drawing/2014/main" id="{E2044D56-F4F5-4A7D-83A2-0824358A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/>
          <a:stretch/>
        </p:blipFill>
        <p:spPr bwMode="auto">
          <a:xfrm>
            <a:off x="3255272" y="2974342"/>
            <a:ext cx="5681456" cy="23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76E5DA-94A2-47E8-923F-7C1C3CF9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1A6F9-AFBA-4D30-AE91-7C5810AB5AD6}"/>
              </a:ext>
            </a:extLst>
          </p:cNvPr>
          <p:cNvSpPr txBox="1"/>
          <p:nvPr/>
        </p:nvSpPr>
        <p:spPr>
          <a:xfrm>
            <a:off x="2058783" y="4707084"/>
            <a:ext cx="8323173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5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 이렇게는 일 못해요</a:t>
            </a:r>
            <a:r>
              <a:rPr lang="en-US" altLang="ko-KR" sz="1600" dirty="0"/>
              <a:t>. </a:t>
            </a:r>
            <a:r>
              <a:rPr lang="ko-KR" altLang="en-US" sz="1600" dirty="0"/>
              <a:t>아까 한번에 </a:t>
            </a:r>
            <a:r>
              <a:rPr lang="en-US" altLang="ko-KR" sz="1600" dirty="0"/>
              <a:t>5</a:t>
            </a:r>
            <a:r>
              <a:rPr lang="ko-KR" altLang="en-US" sz="1600" dirty="0" err="1"/>
              <a:t>페이지씩만</a:t>
            </a:r>
            <a:r>
              <a:rPr lang="ko-KR" altLang="en-US" sz="1600" dirty="0"/>
              <a:t> 넘겨줄 수 있다면서요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그럼 내용을 한번에 정리해서 넘겨주지 말고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Encoder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가 이해한 내용을 </a:t>
            </a:r>
            <a:r>
              <a:rPr lang="en-US" altLang="ko-KR" sz="1600" b="1" u="sng" dirty="0">
                <a:solidFill>
                  <a:srgbClr val="FF0000"/>
                </a:solidFill>
              </a:rPr>
              <a:t>“</a:t>
            </a:r>
            <a:r>
              <a:rPr lang="ko-KR" altLang="en-US" sz="1600" b="1" u="sng" dirty="0">
                <a:solidFill>
                  <a:srgbClr val="FF0000"/>
                </a:solidFill>
              </a:rPr>
              <a:t>단어</a:t>
            </a:r>
            <a:r>
              <a:rPr lang="en-US" altLang="ko-KR" sz="1600" b="1" u="sng" dirty="0">
                <a:solidFill>
                  <a:srgbClr val="FF0000"/>
                </a:solidFill>
              </a:rPr>
              <a:t>(</a:t>
            </a:r>
            <a:r>
              <a:rPr lang="ko-KR" altLang="en-US" sz="1600" b="1" u="sng" dirty="0">
                <a:solidFill>
                  <a:srgbClr val="FF0000"/>
                </a:solidFill>
              </a:rPr>
              <a:t>토큰</a:t>
            </a:r>
            <a:r>
              <a:rPr lang="en-US" altLang="ko-KR" sz="1600" b="1" u="sng" dirty="0">
                <a:solidFill>
                  <a:srgbClr val="FF0000"/>
                </a:solidFill>
              </a:rPr>
              <a:t>)</a:t>
            </a:r>
            <a:r>
              <a:rPr lang="ko-KR" altLang="en-US" sz="1600" b="1" u="sng" dirty="0">
                <a:solidFill>
                  <a:srgbClr val="FF0000"/>
                </a:solidFill>
              </a:rPr>
              <a:t>별</a:t>
            </a:r>
            <a:r>
              <a:rPr lang="en-US" altLang="ko-KR" sz="1600" b="1" u="sng" dirty="0">
                <a:solidFill>
                  <a:srgbClr val="FF0000"/>
                </a:solidFill>
              </a:rPr>
              <a:t>”</a:t>
            </a:r>
            <a:r>
              <a:rPr lang="ko-KR" altLang="en-US" sz="1600" b="1" u="sng" dirty="0">
                <a:solidFill>
                  <a:srgbClr val="FF0000"/>
                </a:solidFill>
              </a:rPr>
              <a:t>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</a:t>
            </a:r>
            <a:r>
              <a:rPr lang="ko-KR" altLang="en-US" sz="1600" dirty="0" err="1"/>
              <a:t>페이지씩</a:t>
            </a:r>
            <a:r>
              <a:rPr lang="ko-KR" altLang="en-US" sz="1600" dirty="0"/>
              <a:t> 정리해서 보내주세요</a:t>
            </a:r>
            <a:r>
              <a:rPr lang="en-US" altLang="ko-KR" sz="1600" dirty="0"/>
              <a:t>.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제가 직접</a:t>
            </a:r>
            <a:r>
              <a:rPr lang="en-US" altLang="ko-KR" sz="1600" b="1" u="sng" dirty="0">
                <a:solidFill>
                  <a:schemeClr val="accent6"/>
                </a:solidFill>
              </a:rPr>
              <a:t> </a:t>
            </a:r>
            <a:r>
              <a:rPr lang="ko-KR" altLang="en-US" sz="1600" b="1" u="sng" dirty="0">
                <a:solidFill>
                  <a:schemeClr val="accent6"/>
                </a:solidFill>
              </a:rPr>
              <a:t>보고나서 </a:t>
            </a:r>
            <a:r>
              <a:rPr lang="ko-KR" altLang="en-US" sz="1600" b="1" u="sng" dirty="0">
                <a:solidFill>
                  <a:srgbClr val="FF0000"/>
                </a:solidFill>
              </a:rPr>
              <a:t>중요한 단어만 뽑아서 쓸게요</a:t>
            </a:r>
            <a:r>
              <a:rPr lang="en-US" altLang="ko-KR" sz="1600" b="1" u="sng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8436" name="Picture 4" descr="일베내 근육게이들 지원게이들 봐라 | 짤방-유머게시판 | 일베저장소">
            <a:extLst>
              <a:ext uri="{FF2B5EF4-FFF2-40B4-BE49-F238E27FC236}">
                <a16:creationId xmlns:a16="http://schemas.microsoft.com/office/drawing/2014/main" id="{29BF96C8-D736-480F-8205-4240D397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09" y="2477020"/>
            <a:ext cx="4659120" cy="26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3141E-62A5-4315-8490-5CD4DBD7FCAB}"/>
              </a:ext>
            </a:extLst>
          </p:cNvPr>
          <p:cNvSpPr txBox="1"/>
          <p:nvPr/>
        </p:nvSpPr>
        <p:spPr>
          <a:xfrm rot="1195505">
            <a:off x="7938389" y="2091189"/>
            <a:ext cx="274665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전설의 표정 </a:t>
            </a:r>
            <a:r>
              <a:rPr lang="en-US" altLang="ko-KR" sz="1600" dirty="0"/>
              <a:t>… </a:t>
            </a:r>
            <a:r>
              <a:rPr lang="ko-KR" altLang="en-US" sz="1600" dirty="0" err="1"/>
              <a:t>ㄷㄷ</a:t>
            </a:r>
            <a:endParaRPr lang="en-US" altLang="ko-KR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82A981-9677-4947-9344-49962E2A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19460" name="Picture 4" descr="Image for post">
            <a:extLst>
              <a:ext uri="{FF2B5EF4-FFF2-40B4-BE49-F238E27FC236}">
                <a16:creationId xmlns:a16="http://schemas.microsoft.com/office/drawing/2014/main" id="{2D9F1599-BDC0-447B-A739-9C469656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338" y="2413023"/>
            <a:ext cx="8371323" cy="293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B54DA-9C81-473C-950B-A73EB5B3D29E}"/>
              </a:ext>
            </a:extLst>
          </p:cNvPr>
          <p:cNvSpPr txBox="1"/>
          <p:nvPr/>
        </p:nvSpPr>
        <p:spPr>
          <a:xfrm>
            <a:off x="3050105" y="5738264"/>
            <a:ext cx="698176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그러니까</a:t>
            </a:r>
            <a:r>
              <a:rPr lang="en-US" altLang="ko-KR" sz="1600" dirty="0"/>
              <a:t>, </a:t>
            </a:r>
            <a:r>
              <a:rPr lang="ko-KR" altLang="en-US" sz="1600" dirty="0"/>
              <a:t>이렇게 한꺼번에 모아서 보내주지 마시구요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작은 공간에 너무 심하게 압축되어 있으니까 제가 보기 어려워요</a:t>
            </a:r>
            <a:r>
              <a:rPr lang="en-US" altLang="ko-KR" sz="1600" dirty="0"/>
              <a:t>.) 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7DFE9E-895F-4BEE-91D6-A9A5D48FF930}"/>
              </a:ext>
            </a:extLst>
          </p:cNvPr>
          <p:cNvCxnSpPr/>
          <p:nvPr/>
        </p:nvCxnSpPr>
        <p:spPr>
          <a:xfrm flipV="1">
            <a:off x="9033340" y="4787496"/>
            <a:ext cx="302859" cy="950768"/>
          </a:xfrm>
          <a:prstGeom prst="straightConnector1">
            <a:avLst/>
          </a:prstGeom>
          <a:ln>
            <a:solidFill>
              <a:srgbClr val="9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31721D-5A2D-4250-897C-5F35988A5050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7FFC08-7EB7-4F01-803E-5711A2B5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5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Image for post">
            <a:extLst>
              <a:ext uri="{FF2B5EF4-FFF2-40B4-BE49-F238E27FC236}">
                <a16:creationId xmlns:a16="http://schemas.microsoft.com/office/drawing/2014/main" id="{3F3B8303-7033-4375-A8B8-FE5EFDA4CA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63" y="2311978"/>
            <a:ext cx="5283652" cy="35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465694" y="5887271"/>
            <a:ext cx="817358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이렇게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 한 개당 하나씩 정리해서 넘겨주세요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그리고 저는 이 것들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인코더가 토큰마다 이해한 내용</a:t>
            </a:r>
            <a:r>
              <a:rPr lang="en-US" altLang="ko-KR" sz="1600" b="1" u="sng" dirty="0"/>
              <a:t>)</a:t>
            </a:r>
            <a:r>
              <a:rPr lang="ko-KR" altLang="en-US" sz="1600" dirty="0"/>
              <a:t>을 </a:t>
            </a:r>
            <a:r>
              <a:rPr lang="en-US" altLang="ko-KR" sz="1600" b="1" u="sng" dirty="0"/>
              <a:t>Key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4986C-19AB-441A-B73D-B7C9832239D5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1985D8-2567-47A3-9ED1-5E45545C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0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1. Background : </a:t>
            </a:r>
            <a:r>
              <a:rPr lang="ko-KR" altLang="en-US" sz="1800" b="1" dirty="0"/>
              <a:t>발표 이해에 필요한 내용들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상세하게 그러나 쉽게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설명</a:t>
            </a:r>
            <a:r>
              <a:rPr lang="en-US" altLang="ko-KR" sz="1800" b="1" dirty="0"/>
              <a:t>!</a:t>
            </a:r>
            <a:endParaRPr lang="en-US" altLang="ko-KR" sz="1400" dirty="0"/>
          </a:p>
          <a:p>
            <a:pPr marL="1371600" lvl="2" indent="-457200" algn="l">
              <a:lnSpc>
                <a:spcPct val="100000"/>
              </a:lnSpc>
              <a:buAutoNum type="arabicPeriod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963570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100000"/>
              </a:lnSpc>
            </a:pPr>
            <a:r>
              <a:rPr lang="en-US" altLang="ko-KR" sz="1400" dirty="0"/>
              <a:t>1. Seq2Seq : Sequence to Sequence Learning with Neural Networks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https://arxiv.org/abs/1409.3215</a:t>
            </a:r>
            <a:r>
              <a:rPr lang="en-US" altLang="ko-KR" sz="1400" dirty="0"/>
              <a:t>, 2014)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2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. Attention : Neural Machine Translation by Jointly Learning to Align and Translate (</a:t>
            </a:r>
            <a:r>
              <a:rPr lang="en-US" altLang="ko-KR" sz="1400" i="0" dirty="0">
                <a:solidFill>
                  <a:srgbClr val="000000"/>
                </a:solidFill>
                <a:effectLst/>
                <a:hlinkClick r:id="rId3"/>
              </a:rPr>
              <a:t>https://arxiv.org/abs/1409.0473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, 2014)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/>
              <a:t>3. Transformer : Attention is All You Need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/>
              <a:t>(</a:t>
            </a:r>
            <a:r>
              <a:rPr lang="en-US" altLang="ko-KR" sz="1400" dirty="0">
                <a:hlinkClick r:id="rId4"/>
              </a:rPr>
              <a:t>https://arxiv.org/abs/1706.03762</a:t>
            </a:r>
            <a:r>
              <a:rPr lang="en-US" altLang="ko-KR" sz="1400" dirty="0"/>
              <a:t>, 2017)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292929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292929"/>
                </a:solidFill>
              </a:rPr>
              <a:t>4</a:t>
            </a:r>
            <a:r>
              <a:rPr lang="en-US" altLang="ko-KR" sz="1400" i="0" dirty="0">
                <a:solidFill>
                  <a:srgbClr val="292929"/>
                </a:solidFill>
                <a:effectLst/>
              </a:rPr>
              <a:t>. GPT : Improving Language Understanding by Generative Pre-Training (</a:t>
            </a:r>
            <a:r>
              <a:rPr lang="en-US" altLang="ko-KR" sz="1400" i="0" dirty="0">
                <a:solidFill>
                  <a:srgbClr val="292929"/>
                </a:solidFill>
                <a:effectLst/>
                <a:hlinkClick r:id="rId5"/>
              </a:rPr>
              <a:t>https://www.cs.ubc.ca/~amuham01/LING530/papers/radford2018improving.pdf</a:t>
            </a:r>
            <a:r>
              <a:rPr lang="en-US" altLang="ko-KR" sz="1400" i="0" dirty="0">
                <a:solidFill>
                  <a:srgbClr val="292929"/>
                </a:solidFill>
                <a:effectLst/>
              </a:rPr>
              <a:t>, 2018)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292929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292929"/>
                </a:solidFill>
              </a:rPr>
              <a:t>5.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BERT: Pre-training of Deep Bidirectional Transformers for Language Understanding (</a:t>
            </a:r>
            <a:r>
              <a:rPr lang="en-US" altLang="ko-KR" sz="1400" i="0" dirty="0">
                <a:solidFill>
                  <a:srgbClr val="000000"/>
                </a:solidFill>
                <a:effectLst/>
                <a:hlinkClick r:id="rId6"/>
              </a:rPr>
              <a:t>https://arxiv.org/abs/1810.04805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, 2018)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  <a:latin typeface="Lucida Grande"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Lucida Grande"/>
              </a:rPr>
              <a:t>6.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</a:rPr>
              <a:t>AE &amp; AR : Generalized Autoregressive Pretraining for Language Understanding (</a:t>
            </a:r>
            <a:r>
              <a:rPr lang="en-US" altLang="ko-KR" sz="1400" i="0" dirty="0" err="1">
                <a:solidFill>
                  <a:srgbClr val="000000"/>
                </a:solidFill>
                <a:effectLst/>
                <a:latin typeface="Lucida Grande"/>
              </a:rPr>
              <a:t>XLNet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  <a:hlinkClick r:id="rId7"/>
              </a:rPr>
              <a:t>https://arxiv.org/abs/1906.08237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</a:rPr>
              <a:t>, 2019)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B1B7CA-118B-46E9-BAE4-9115A8B7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6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04CFF-F5F8-4405-8919-E4C2585E5E48}"/>
              </a:ext>
            </a:extLst>
          </p:cNvPr>
          <p:cNvGrpSpPr/>
          <p:nvPr/>
        </p:nvGrpSpPr>
        <p:grpSpPr>
          <a:xfrm>
            <a:off x="3375538" y="2081762"/>
            <a:ext cx="5440924" cy="3799556"/>
            <a:chOff x="2743185" y="2020923"/>
            <a:chExt cx="5440924" cy="3799556"/>
          </a:xfrm>
        </p:grpSpPr>
        <p:pic>
          <p:nvPicPr>
            <p:cNvPr id="26626" name="Picture 2">
              <a:extLst>
                <a:ext uri="{FF2B5EF4-FFF2-40B4-BE49-F238E27FC236}">
                  <a16:creationId xmlns:a16="http://schemas.microsoft.com/office/drawing/2014/main" id="{9D218964-9630-4B00-9CBD-F0B61407F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185" y="2020923"/>
              <a:ext cx="5440924" cy="379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01841F8-39FA-4F10-8601-054798FF94DB}"/>
                </a:ext>
              </a:extLst>
            </p:cNvPr>
            <p:cNvSpPr/>
            <p:nvPr/>
          </p:nvSpPr>
          <p:spPr>
            <a:xfrm>
              <a:off x="3322562" y="4768618"/>
              <a:ext cx="4355642" cy="308682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40FC3D9-D17E-4830-A90B-EF23C1CA9CD3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488B8-F290-47A9-90B5-78307F920DB3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6F70A-48CD-40CF-A082-CD9EF5008D8B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33D83-C957-4E28-BF42-BD00F94D58EC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AE02B-FDCD-473A-94A9-93BA8B4D2721}"/>
              </a:ext>
            </a:extLst>
          </p:cNvPr>
          <p:cNvSpPr txBox="1"/>
          <p:nvPr/>
        </p:nvSpPr>
        <p:spPr>
          <a:xfrm>
            <a:off x="2465694" y="5887271"/>
            <a:ext cx="8173580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이렇게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 한 개당 하나씩 정리해서 넘겨주세요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그리고 저는 이 것들</a:t>
            </a:r>
            <a:r>
              <a:rPr lang="en-US" altLang="ko-KR" sz="1600" b="1" u="sng" dirty="0">
                <a:solidFill>
                  <a:schemeClr val="accent6"/>
                </a:solidFill>
              </a:rPr>
              <a:t>(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인코더가 토큰마다 이해한 내용</a:t>
            </a:r>
            <a:r>
              <a:rPr lang="en-US" altLang="ko-KR" sz="1600" b="1" u="sng" dirty="0">
                <a:solidFill>
                  <a:schemeClr val="accent6"/>
                </a:solidFill>
              </a:rPr>
              <a:t>)</a:t>
            </a:r>
            <a:r>
              <a:rPr lang="ko-KR" altLang="en-US" sz="1600" dirty="0"/>
              <a:t>을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Key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10BB-3780-46CE-A81A-0C6986746AD4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3FC13-2399-4ADF-A635-9437F7D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5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3081220" y="5883186"/>
            <a:ext cx="629384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 다음에 이건 제가 지금 타임스텝까지 계속 문장을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생성해오면서 고민했던 것들을 정리한 내용이에요</a:t>
            </a:r>
            <a:r>
              <a:rPr lang="en-US" altLang="ko-KR" sz="16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2C00D-5311-40F2-9621-B37D91B12E6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F3146-A828-48CE-B31B-3404E8D4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7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157373" y="5881318"/>
            <a:ext cx="81415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저는 이걸 </a:t>
            </a:r>
            <a:r>
              <a:rPr lang="en-US" altLang="ko-KR" sz="1600" b="1" u="sng" dirty="0"/>
              <a:t>Query</a:t>
            </a:r>
            <a:r>
              <a:rPr lang="ko-KR" altLang="en-US" sz="1600" dirty="0"/>
              <a:t>라고 </a:t>
            </a:r>
            <a:r>
              <a:rPr lang="ko-KR" altLang="en-US" sz="1600" dirty="0" err="1"/>
              <a:t>부를게요</a:t>
            </a:r>
            <a:r>
              <a:rPr lang="en-US" altLang="ko-KR" sz="1600" dirty="0"/>
              <a:t>. </a:t>
            </a:r>
            <a:r>
              <a:rPr lang="ko-KR" altLang="en-US" sz="1600" dirty="0"/>
              <a:t>흔히 검색 </a:t>
            </a:r>
            <a:r>
              <a:rPr lang="en-US" altLang="ko-KR" sz="1600" dirty="0"/>
              <a:t>Query</a:t>
            </a:r>
            <a:r>
              <a:rPr lang="ko-KR" altLang="en-US" sz="1600" dirty="0"/>
              <a:t>라는 말을 쓰기도 하죠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 </a:t>
            </a:r>
            <a:r>
              <a:rPr lang="en-US" altLang="ko-KR" sz="1600" dirty="0" err="1"/>
              <a:t>Qeury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찾을 것이 거든요</a:t>
            </a:r>
            <a:r>
              <a:rPr lang="en-US" altLang="ko-KR" sz="1600" dirty="0"/>
              <a:t>.</a:t>
            </a:r>
            <a:r>
              <a:rPr lang="ko-KR" altLang="en-US" sz="1600" dirty="0"/>
              <a:t> 검색 </a:t>
            </a:r>
            <a:r>
              <a:rPr lang="en-US" altLang="ko-KR" sz="1600" dirty="0" err="1"/>
              <a:t>Qeury</a:t>
            </a:r>
            <a:r>
              <a:rPr lang="en-US" altLang="ko-KR" sz="1600" dirty="0"/>
              <a:t> </a:t>
            </a:r>
            <a:r>
              <a:rPr lang="ko-KR" altLang="en-US" sz="1600" dirty="0"/>
              <a:t>처럼요</a:t>
            </a:r>
            <a:r>
              <a:rPr lang="en-US" altLang="ko-KR" sz="1600" dirty="0"/>
              <a:t>! 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8E62A-4594-43DF-8B8D-340B4C96ED84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8AD92B-9152-4F9C-9F31-5659EBA4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8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2157373" y="5881318"/>
            <a:ext cx="81415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저는 이걸 </a:t>
            </a:r>
            <a:r>
              <a:rPr lang="en-US" altLang="ko-KR" sz="1600" b="1" u="sng" dirty="0">
                <a:solidFill>
                  <a:srgbClr val="FF0000"/>
                </a:solidFill>
              </a:rPr>
              <a:t>Query</a:t>
            </a:r>
            <a:r>
              <a:rPr lang="ko-KR" altLang="en-US" sz="1600" dirty="0"/>
              <a:t>라고 </a:t>
            </a:r>
            <a:r>
              <a:rPr lang="ko-KR" altLang="en-US" sz="1600" dirty="0" err="1"/>
              <a:t>부를게요</a:t>
            </a:r>
            <a:r>
              <a:rPr lang="en-US" altLang="ko-KR" sz="1600" dirty="0"/>
              <a:t>. </a:t>
            </a:r>
            <a:r>
              <a:rPr lang="ko-KR" altLang="en-US" sz="1600" dirty="0"/>
              <a:t>흔히 검색 </a:t>
            </a:r>
            <a:r>
              <a:rPr lang="en-US" altLang="ko-KR" sz="1600" dirty="0"/>
              <a:t>Query</a:t>
            </a:r>
            <a:r>
              <a:rPr lang="ko-KR" altLang="en-US" sz="1600" dirty="0"/>
              <a:t>라는 말을 쓰기도 하죠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 </a:t>
            </a:r>
            <a:r>
              <a:rPr lang="en-US" altLang="ko-KR" sz="1600" dirty="0" err="1"/>
              <a:t>Qeury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찾을 것이 거든요</a:t>
            </a:r>
            <a:r>
              <a:rPr lang="en-US" altLang="ko-KR" sz="1600" dirty="0"/>
              <a:t>.</a:t>
            </a:r>
            <a:r>
              <a:rPr lang="ko-KR" altLang="en-US" sz="1600" dirty="0"/>
              <a:t> 검색 </a:t>
            </a:r>
            <a:r>
              <a:rPr lang="en-US" altLang="ko-KR" sz="1600" dirty="0" err="1"/>
              <a:t>Qeury</a:t>
            </a:r>
            <a:r>
              <a:rPr lang="en-US" altLang="ko-KR" sz="1600" dirty="0"/>
              <a:t> </a:t>
            </a:r>
            <a:r>
              <a:rPr lang="ko-KR" altLang="en-US" sz="1600" dirty="0"/>
              <a:t>처럼요</a:t>
            </a:r>
            <a:r>
              <a:rPr lang="en-US" altLang="ko-KR" sz="1600" dirty="0"/>
              <a:t>! 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91EBF-8240-4A54-9893-B3265952C3F3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9579A6-91DB-4397-9F5D-34CD6268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5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757036" y="5881318"/>
            <a:ext cx="8677928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Query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찾아볼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Dot product </a:t>
            </a:r>
            <a:r>
              <a:rPr lang="ko-KR" altLang="en-US" sz="1600" dirty="0"/>
              <a:t>연산을 해서 찾을 건데</a:t>
            </a:r>
            <a:r>
              <a:rPr lang="ko-KR" altLang="en-US" sz="1400" dirty="0"/>
              <a:t> </a:t>
            </a:r>
            <a:r>
              <a:rPr lang="en-US" altLang="ko-KR" sz="1400" dirty="0"/>
              <a:t>[1, 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]</a:t>
            </a:r>
            <a:r>
              <a:rPr lang="en-US" altLang="ko-KR" sz="1400" b="1" dirty="0"/>
              <a:t> </a:t>
            </a:r>
            <a:r>
              <a:rPr lang="en-US" altLang="ko-KR" b="1" dirty="0"/>
              <a:t>·</a:t>
            </a:r>
            <a:r>
              <a:rPr lang="en-US" altLang="ko-KR" sz="1400" b="1" dirty="0"/>
              <a:t> </a:t>
            </a:r>
            <a:r>
              <a:rPr lang="en-US" altLang="ko-KR" sz="1400" dirty="0"/>
              <a:t>[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, 1]</a:t>
            </a:r>
            <a:r>
              <a:rPr lang="ko-KR" altLang="en-US" sz="1400" dirty="0"/>
              <a:t> </a:t>
            </a:r>
            <a:r>
              <a:rPr lang="ko-KR" altLang="en-US" sz="1600" dirty="0"/>
              <a:t>처럼 계산하면 </a:t>
            </a:r>
            <a:r>
              <a:rPr lang="ko-KR" altLang="en-US" sz="1600" b="1" u="sng" dirty="0"/>
              <a:t>사이즈가 </a:t>
            </a:r>
            <a:r>
              <a:rPr lang="en-US" altLang="ko-KR" sz="1600" b="1" u="sng" dirty="0"/>
              <a:t>1(</a:t>
            </a:r>
            <a:r>
              <a:rPr lang="ko-KR" altLang="en-US" sz="1600" b="1" u="sng" dirty="0"/>
              <a:t>스칼라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인 유사도</a:t>
            </a:r>
            <a:r>
              <a:rPr lang="en-US" altLang="ko-KR" sz="1600" b="1" u="sng" dirty="0"/>
              <a:t>(score)</a:t>
            </a:r>
            <a:r>
              <a:rPr lang="ko-KR" altLang="en-US" sz="1600" dirty="0"/>
              <a:t>가 돼요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8140D-7D1E-44F6-BEBC-B71FB2F53FE7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7E87E2-D2C7-4581-9E64-963C8A55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53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757036" y="5881318"/>
            <a:ext cx="8677928" cy="82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Query</a:t>
            </a:r>
            <a:r>
              <a:rPr lang="ko-KR" altLang="en-US" sz="1600" dirty="0"/>
              <a:t>를 가지고 중요한 </a:t>
            </a:r>
            <a:r>
              <a:rPr lang="en-US" altLang="ko-KR" sz="1600" dirty="0"/>
              <a:t>Key</a:t>
            </a:r>
            <a:r>
              <a:rPr lang="ko-KR" altLang="en-US" sz="1600" dirty="0"/>
              <a:t>를 찾아볼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Dot product </a:t>
            </a:r>
            <a:r>
              <a:rPr lang="ko-KR" altLang="en-US" sz="1600" dirty="0"/>
              <a:t>연산을 해서 찾을 건데</a:t>
            </a:r>
            <a:r>
              <a:rPr lang="ko-KR" altLang="en-US" sz="1400" dirty="0"/>
              <a:t> </a:t>
            </a:r>
            <a:r>
              <a:rPr lang="en-US" altLang="ko-KR" sz="1400" dirty="0"/>
              <a:t>[1, 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]</a:t>
            </a:r>
            <a:r>
              <a:rPr lang="en-US" altLang="ko-KR" sz="1400" b="1" dirty="0"/>
              <a:t> </a:t>
            </a:r>
            <a:r>
              <a:rPr lang="en-US" altLang="ko-KR" b="1" dirty="0"/>
              <a:t>·</a:t>
            </a:r>
            <a:r>
              <a:rPr lang="en-US" altLang="ko-KR" sz="1400" b="1" dirty="0"/>
              <a:t> </a:t>
            </a:r>
            <a:r>
              <a:rPr lang="en-US" altLang="ko-KR" sz="1400" dirty="0"/>
              <a:t>[</a:t>
            </a:r>
            <a:r>
              <a:rPr lang="en-US" altLang="ko-KR" sz="1400" dirty="0" err="1"/>
              <a:t>vec_size</a:t>
            </a:r>
            <a:r>
              <a:rPr lang="en-US" altLang="ko-KR" sz="1400" dirty="0"/>
              <a:t>, 1]</a:t>
            </a:r>
            <a:r>
              <a:rPr lang="ko-KR" altLang="en-US" sz="1400" dirty="0"/>
              <a:t> </a:t>
            </a:r>
            <a:r>
              <a:rPr lang="ko-KR" altLang="en-US" sz="1600" dirty="0"/>
              <a:t>처럼 계산하면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사이즈가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1(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스칼라</a:t>
            </a:r>
            <a:r>
              <a:rPr lang="en-US" altLang="ko-KR" sz="1600" b="1" u="sng" dirty="0">
                <a:solidFill>
                  <a:schemeClr val="accent1"/>
                </a:solidFill>
              </a:rPr>
              <a:t>)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인 유사도</a:t>
            </a:r>
            <a:r>
              <a:rPr lang="en-US" altLang="ko-KR" sz="1600" b="1" u="sng" dirty="0">
                <a:solidFill>
                  <a:schemeClr val="accent1"/>
                </a:solidFill>
              </a:rPr>
              <a:t>(score)</a:t>
            </a:r>
            <a:r>
              <a:rPr lang="ko-KR" altLang="en-US" sz="1600" dirty="0"/>
              <a:t>가 돼요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AA2D8-EB1D-425F-B55A-49B8562F277E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80E31-E8EE-46E4-8ACE-C47CD290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8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294154" y="5767018"/>
            <a:ext cx="96036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이건 제가 </a:t>
            </a:r>
            <a:r>
              <a:rPr lang="ko-KR" altLang="en-US" sz="1600" dirty="0" err="1"/>
              <a:t>설명할게요</a:t>
            </a:r>
            <a:r>
              <a:rPr lang="en-US" altLang="ko-KR" sz="1600" dirty="0"/>
              <a:t>! Dot Product(</a:t>
            </a:r>
            <a:r>
              <a:rPr lang="ko-KR" altLang="en-US" sz="1600" dirty="0"/>
              <a:t>내적</a:t>
            </a:r>
            <a:r>
              <a:rPr lang="en-US" altLang="ko-KR" sz="1600" dirty="0"/>
              <a:t>)</a:t>
            </a:r>
            <a:r>
              <a:rPr lang="ko-KR" altLang="en-US" sz="1600" dirty="0"/>
              <a:t>를 한다는 것은 한 벡터를 다른 벡터에 </a:t>
            </a:r>
            <a:r>
              <a:rPr lang="ko-KR" altLang="en-US" sz="1600" dirty="0" err="1"/>
              <a:t>정사영한</a:t>
            </a:r>
            <a:r>
              <a:rPr lang="ko-KR" altLang="en-US" sz="1600" dirty="0"/>
              <a:t> 것의 길이를 곱하는 거죠</a:t>
            </a:r>
            <a:r>
              <a:rPr lang="en-US" altLang="ko-KR" sz="1600" dirty="0"/>
              <a:t>.</a:t>
            </a:r>
            <a:r>
              <a:rPr lang="ko-KR" altLang="en-US" sz="1600" dirty="0"/>
              <a:t> 여기에선 </a:t>
            </a:r>
            <a:r>
              <a:rPr lang="en-US" altLang="ko-KR" sz="1600" dirty="0"/>
              <a:t>Query </a:t>
            </a:r>
            <a:r>
              <a:rPr lang="ko-KR" altLang="en-US" sz="1600" dirty="0"/>
              <a:t>벡터에 각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벡터를 </a:t>
            </a:r>
            <a:r>
              <a:rPr lang="ko-KR" altLang="en-US" sz="1600" dirty="0" err="1"/>
              <a:t>정사영하여</a:t>
            </a:r>
            <a:r>
              <a:rPr lang="ko-KR" altLang="en-US" sz="1600" dirty="0"/>
              <a:t> 그 길이를 곱하는 건데요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pic>
        <p:nvPicPr>
          <p:cNvPr id="41990" name="Picture 6" descr="The scalar product: Product of two vectors | Commutative law And  Distributive Law">
            <a:extLst>
              <a:ext uri="{FF2B5EF4-FFF2-40B4-BE49-F238E27FC236}">
                <a16:creationId xmlns:a16="http://schemas.microsoft.com/office/drawing/2014/main" id="{3A90CF3F-6038-4BD1-8560-76D17FB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44" y="2442745"/>
            <a:ext cx="4158312" cy="31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298D3-4162-4D57-A148-205B8CFA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53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332509" y="5604308"/>
            <a:ext cx="1150793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두 벡터의 사이 각도</a:t>
            </a:r>
            <a:r>
              <a:rPr lang="en-US" altLang="ko-KR" sz="1600" dirty="0"/>
              <a:t>(alpha)</a:t>
            </a:r>
            <a:r>
              <a:rPr lang="ko-KR" altLang="en-US" sz="1600" dirty="0"/>
              <a:t>가 커질 수록 방향이 다른 것이니</a:t>
            </a:r>
            <a:r>
              <a:rPr lang="en-US" altLang="ko-KR" sz="1600" dirty="0"/>
              <a:t>,</a:t>
            </a:r>
            <a:r>
              <a:rPr lang="ko-KR" altLang="en-US" sz="1600" dirty="0"/>
              <a:t> 두 벡터는 덜 비슷한 벡터일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r>
              <a:rPr lang="ko-KR" altLang="en-US" sz="1600" dirty="0"/>
              <a:t> 각도가 </a:t>
            </a:r>
            <a:r>
              <a:rPr lang="en-US" altLang="ko-KR" sz="1600" dirty="0"/>
              <a:t>90</a:t>
            </a:r>
            <a:r>
              <a:rPr lang="ko-KR" altLang="en-US" sz="1600" dirty="0"/>
              <a:t>도가 되면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의 결과는 </a:t>
            </a:r>
            <a:r>
              <a:rPr lang="en-US" altLang="ko-KR" sz="1600" dirty="0"/>
              <a:t>0, 90</a:t>
            </a:r>
            <a:r>
              <a:rPr lang="ko-KR" altLang="en-US" sz="1600" dirty="0"/>
              <a:t>도를 넘어가면 음수</a:t>
            </a:r>
            <a:r>
              <a:rPr lang="en-US" altLang="ko-KR" sz="1600" dirty="0"/>
              <a:t>, </a:t>
            </a:r>
            <a:r>
              <a:rPr lang="ko-KR" altLang="en-US" sz="1600" dirty="0"/>
              <a:t>반면 비슷한 방향이라면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의 결과 값이 크겠죠</a:t>
            </a:r>
            <a:r>
              <a:rPr lang="en-US" altLang="ko-KR" sz="1600" dirty="0"/>
              <a:t>? </a:t>
            </a:r>
            <a:r>
              <a:rPr lang="ko-KR" altLang="en-US" sz="1600" dirty="0"/>
              <a:t>따라서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 값을 유사도로 사용 </a:t>
            </a:r>
            <a:r>
              <a:rPr lang="ko-KR" altLang="en-US" sz="1600" dirty="0" err="1"/>
              <a:t>하는건</a:t>
            </a:r>
            <a:r>
              <a:rPr lang="ko-KR" altLang="en-US" sz="1600" dirty="0"/>
              <a:t> 타당해요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1990" name="Picture 6" descr="The scalar product: Product of two vectors | Commutative law And  Distributive Law">
            <a:extLst>
              <a:ext uri="{FF2B5EF4-FFF2-40B4-BE49-F238E27FC236}">
                <a16:creationId xmlns:a16="http://schemas.microsoft.com/office/drawing/2014/main" id="{3A90CF3F-6038-4BD1-8560-76D17FB3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08" y="2435336"/>
            <a:ext cx="4158312" cy="31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그냥 쓰는 블로그 :: 벡터의 내적(dot product)">
            <a:extLst>
              <a:ext uri="{FF2B5EF4-FFF2-40B4-BE49-F238E27FC236}">
                <a16:creationId xmlns:a16="http://schemas.microsoft.com/office/drawing/2014/main" id="{BDBED9F1-2649-4B61-8E00-C89EB2B6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86" y="2996160"/>
            <a:ext cx="4787306" cy="21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77FA48-245F-48CE-B7AE-D387C6B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83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9D218964-9630-4B00-9CBD-F0B61407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38" y="2081762"/>
            <a:ext cx="5440924" cy="37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666846" y="5889665"/>
            <a:ext cx="1085330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가령 입력 시퀀스 </a:t>
            </a:r>
            <a:r>
              <a:rPr lang="en-US" altLang="ko-KR" sz="1600" dirty="0"/>
              <a:t>= [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나는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”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오늘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”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학교에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en-US" altLang="ko-KR" sz="1600" b="1" u="sng" dirty="0"/>
              <a:t>,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6"/>
                </a:solidFill>
              </a:rPr>
              <a:t>간다</a:t>
            </a:r>
            <a:r>
              <a:rPr lang="en-US" altLang="ko-KR" sz="1600" b="1" u="sng" dirty="0">
                <a:solidFill>
                  <a:schemeClr val="accent6"/>
                </a:solidFill>
              </a:rPr>
              <a:t>＂</a:t>
            </a:r>
            <a:r>
              <a:rPr lang="en-US" altLang="ko-KR" sz="1600" dirty="0"/>
              <a:t>]</a:t>
            </a:r>
            <a:r>
              <a:rPr lang="ko-KR" altLang="en-US" sz="1600" dirty="0"/>
              <a:t>라면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Key 1, 2, 3, 4</a:t>
            </a:r>
            <a:r>
              <a:rPr lang="ko-KR" altLang="en-US" sz="1600" dirty="0"/>
              <a:t>는 각각 인코더가 </a:t>
            </a:r>
            <a:r>
              <a:rPr lang="en-US" altLang="ko-KR" sz="1600" dirty="0"/>
              <a:t>“</a:t>
            </a:r>
            <a:r>
              <a:rPr lang="ko-KR" altLang="en-US" sz="1600" dirty="0"/>
              <a:t>나는</a:t>
            </a:r>
            <a:r>
              <a:rPr lang="en-US" altLang="ko-KR" sz="1600" dirty="0"/>
              <a:t>“, “</a:t>
            </a:r>
            <a:r>
              <a:rPr lang="ko-KR" altLang="en-US" sz="1600" dirty="0"/>
              <a:t>오늘</a:t>
            </a:r>
            <a:r>
              <a:rPr lang="en-US" altLang="ko-KR" sz="1600" dirty="0"/>
              <a:t>“, “</a:t>
            </a:r>
            <a:r>
              <a:rPr lang="ko-KR" altLang="en-US" sz="1600" dirty="0"/>
              <a:t>학교를</a:t>
            </a:r>
            <a:r>
              <a:rPr lang="en-US" altLang="ko-KR" sz="1600" dirty="0"/>
              <a:t>“, “</a:t>
            </a:r>
            <a:r>
              <a:rPr lang="ko-KR" altLang="en-US" sz="1600" dirty="0"/>
              <a:t>간다</a:t>
            </a:r>
            <a:r>
              <a:rPr lang="en-US" altLang="ko-KR" sz="1600" dirty="0"/>
              <a:t>＂</a:t>
            </a:r>
            <a:r>
              <a:rPr lang="ko-KR" altLang="en-US" sz="1600" dirty="0"/>
              <a:t>를 보고 나서 정리한 벡터가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이들과 현재 </a:t>
            </a:r>
            <a:r>
              <a:rPr lang="en-US" altLang="ko-KR" sz="1600" b="1" u="sng" dirty="0">
                <a:solidFill>
                  <a:srgbClr val="FF0000"/>
                </a:solidFill>
              </a:rPr>
              <a:t>Query</a:t>
            </a:r>
            <a:r>
              <a:rPr lang="ko-KR" altLang="en-US" sz="1600" dirty="0"/>
              <a:t>를 </a:t>
            </a:r>
            <a:r>
              <a:rPr lang="en-US" altLang="ko-KR" sz="1600" dirty="0"/>
              <a:t>Dot Product</a:t>
            </a:r>
            <a:r>
              <a:rPr lang="ko-KR" altLang="en-US" sz="1600" dirty="0"/>
              <a:t>해서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유사도</a:t>
            </a:r>
            <a:r>
              <a:rPr lang="ko-KR" altLang="en-US" sz="1600" dirty="0"/>
              <a:t>를 구합니다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나는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448680" y="4411123"/>
            <a:ext cx="89031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학교에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23502" y="4416510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간다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5F925-FD98-4943-B012-DF386D89D30A}"/>
              </a:ext>
            </a:extLst>
          </p:cNvPr>
          <p:cNvSpPr txBox="1"/>
          <p:nvPr/>
        </p:nvSpPr>
        <p:spPr>
          <a:xfrm>
            <a:off x="547044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오늘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84A9C4-1CB7-4837-86D2-5411AC5C5C98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242A38-8217-479F-9892-81518303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Image for post">
            <a:extLst>
              <a:ext uri="{FF2B5EF4-FFF2-40B4-BE49-F238E27FC236}">
                <a16:creationId xmlns:a16="http://schemas.microsoft.com/office/drawing/2014/main" id="{DD19914B-D33F-4FB3-AC3E-9187615BDE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8" y="2081763"/>
            <a:ext cx="5445926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666846" y="5889665"/>
            <a:ext cx="1085330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그리고 나서 이 값들에 </a:t>
            </a:r>
            <a:r>
              <a:rPr lang="en-US" altLang="ko-KR" sz="1600" dirty="0" err="1"/>
              <a:t>Softmax</a:t>
            </a:r>
            <a:r>
              <a:rPr lang="ko-KR" altLang="en-US" sz="1600" dirty="0"/>
              <a:t>를 취하면 </a:t>
            </a:r>
            <a:r>
              <a:rPr lang="en-US" altLang="ko-KR" sz="1600" dirty="0"/>
              <a:t>0 ~ 1 </a:t>
            </a:r>
            <a:r>
              <a:rPr lang="ko-KR" altLang="en-US" sz="1600" dirty="0"/>
              <a:t>사이의 값이 되죠</a:t>
            </a:r>
            <a:r>
              <a:rPr lang="en-US" altLang="ko-KR" sz="1600" dirty="0"/>
              <a:t>. </a:t>
            </a:r>
            <a:r>
              <a:rPr lang="ko-KR" altLang="en-US" sz="1600" dirty="0"/>
              <a:t>가령 현재까지 제가 번역해오면서 정리한 결과인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Query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와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“</a:t>
            </a:r>
            <a:r>
              <a:rPr lang="ko-KR" altLang="en-US" sz="1600" b="1" u="sng" dirty="0">
                <a:solidFill>
                  <a:schemeClr val="accent1"/>
                </a:solidFill>
              </a:rPr>
              <a:t>나는</a:t>
            </a:r>
            <a:r>
              <a:rPr lang="en-US" altLang="ko-KR" sz="1600" b="1" u="sng" dirty="0">
                <a:solidFill>
                  <a:schemeClr val="accent1"/>
                </a:solidFill>
              </a:rPr>
              <a:t>＂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의 유사도는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0.2, “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오늘</a:t>
            </a:r>
            <a:r>
              <a:rPr lang="en-US" altLang="ko-KR" sz="1600" b="1" u="sng" dirty="0">
                <a:solidFill>
                  <a:schemeClr val="accent1"/>
                </a:solidFill>
              </a:rPr>
              <a:t>＂</a:t>
            </a:r>
            <a:r>
              <a:rPr lang="ko-KR" altLang="en-US" sz="1600" b="1" u="sng" dirty="0">
                <a:solidFill>
                  <a:schemeClr val="accent1"/>
                </a:solidFill>
              </a:rPr>
              <a:t>과의 유사도는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0.8, </a:t>
            </a:r>
            <a:r>
              <a:rPr lang="ko-KR" altLang="en-US" sz="1600" b="1" u="sng" dirty="0">
                <a:solidFill>
                  <a:schemeClr val="accent1"/>
                </a:solidFill>
              </a:rPr>
              <a:t>나머지는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0</a:t>
            </a:r>
            <a:r>
              <a:rPr lang="ko-KR" altLang="en-US" sz="1600" dirty="0"/>
              <a:t>이였다고 해보죠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BA514-B4A7-4229-9830-5628605B355C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09D00-7150-4667-B32D-083C9C04D6DF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9DBF5-1D03-4B9F-89C4-795394469BDB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7DFDD-627C-4527-A40D-FBF5C850C593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81B3B-893F-4613-AF80-56B05A99FB3D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나는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89344-3CD6-434E-BA26-06E604E77192}"/>
              </a:ext>
            </a:extLst>
          </p:cNvPr>
          <p:cNvSpPr txBox="1"/>
          <p:nvPr/>
        </p:nvSpPr>
        <p:spPr>
          <a:xfrm>
            <a:off x="547044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6"/>
                </a:solidFill>
              </a:rPr>
              <a:t>오늘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7C4EC-3455-4AB1-BF60-94682D775A61}"/>
              </a:ext>
            </a:extLst>
          </p:cNvPr>
          <p:cNvSpPr txBox="1"/>
          <p:nvPr/>
        </p:nvSpPr>
        <p:spPr>
          <a:xfrm>
            <a:off x="6448680" y="4411123"/>
            <a:ext cx="89031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학교에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9C474-28F4-48BC-B6D2-3B2A7BD65689}"/>
              </a:ext>
            </a:extLst>
          </p:cNvPr>
          <p:cNvSpPr txBox="1"/>
          <p:nvPr/>
        </p:nvSpPr>
        <p:spPr>
          <a:xfrm>
            <a:off x="7623502" y="4416510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6"/>
                </a:solidFill>
              </a:rPr>
              <a:t>간다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7CA27D-F53A-46EF-BB56-AA679E76F2DE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9145F0-A40F-4D20-8120-645EC5FD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1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2. Translation Datasets : </a:t>
            </a:r>
            <a:r>
              <a:rPr lang="ko-KR" altLang="en-US" sz="1800" b="1" dirty="0"/>
              <a:t>번역 데이터를 효과적으로 늘리는 방법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110684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>
                <a:solidFill>
                  <a:srgbClr val="000000"/>
                </a:solidFill>
              </a:rPr>
              <a:t>1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. Back-Translation :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Lucida Grande"/>
              </a:rPr>
              <a:t>Understanding Back-Translation at Scale</a:t>
            </a:r>
            <a:endParaRPr lang="en-US" altLang="ko-KR" sz="1400" i="0" dirty="0">
              <a:solidFill>
                <a:srgbClr val="000000"/>
              </a:solidFill>
              <a:effectLst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hlinkClick r:id="rId2"/>
              </a:rPr>
              <a:t>https://arxiv.org/abs/1808.09381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, 2018)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2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. </a:t>
            </a:r>
            <a:r>
              <a:rPr lang="en-US" altLang="ko-KR" sz="1400" i="0" dirty="0" err="1">
                <a:solidFill>
                  <a:srgbClr val="000000"/>
                </a:solidFill>
                <a:effectLst/>
              </a:rPr>
              <a:t>Bleualign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 &amp; </a:t>
            </a:r>
            <a:r>
              <a:rPr lang="en-US" altLang="ko-KR" sz="1400" i="0" dirty="0" err="1">
                <a:solidFill>
                  <a:srgbClr val="000000"/>
                </a:solidFill>
                <a:effectLst/>
              </a:rPr>
              <a:t>Ableu</a:t>
            </a:r>
            <a:r>
              <a:rPr lang="en-US" altLang="ko-KR" sz="1400" dirty="0" err="1">
                <a:solidFill>
                  <a:srgbClr val="000000"/>
                </a:solidFill>
              </a:rPr>
              <a:t>align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hlinkClick r:id="rId3"/>
              </a:rPr>
              <a:t>https://github.com/rsennrich/Bleualign</a:t>
            </a:r>
            <a:r>
              <a:rPr lang="en-US" altLang="ko-KR" sz="1400" dirty="0">
                <a:solidFill>
                  <a:srgbClr val="000000"/>
                </a:solidFill>
              </a:rPr>
              <a:t>, 2010)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hlinkClick r:id="rId4"/>
              </a:rPr>
              <a:t>https://tech.kakaoenterprise.com/50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, 2020)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DAA829-BE00-42C6-BE41-57E85174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7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63902" y="5844887"/>
            <a:ext cx="102591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score</a:t>
            </a:r>
            <a:r>
              <a:rPr lang="ko-KR" altLang="en-US" sz="1600" dirty="0"/>
              <a:t>를 기존의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벡터에 곱할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이걸 저는 </a:t>
            </a:r>
            <a:r>
              <a:rPr lang="en-US" altLang="ko-KR" sz="1600" b="1" u="sng" dirty="0"/>
              <a:t>Value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왜 </a:t>
            </a:r>
            <a:r>
              <a:rPr lang="en-US" altLang="ko-KR" sz="1600" dirty="0"/>
              <a:t>Value</a:t>
            </a:r>
            <a:r>
              <a:rPr lang="ko-KR" altLang="en-US" sz="1600" dirty="0"/>
              <a:t>냐고 하면 </a:t>
            </a:r>
            <a:r>
              <a:rPr lang="en-US" altLang="ko-KR" sz="1600" dirty="0"/>
              <a:t>Dictionary </a:t>
            </a:r>
            <a:r>
              <a:rPr lang="ko-KR" altLang="en-US" sz="1600" dirty="0"/>
              <a:t>처럼 각 </a:t>
            </a:r>
            <a:r>
              <a:rPr lang="en-US" altLang="ko-KR" sz="1600" dirty="0"/>
              <a:t>Key</a:t>
            </a:r>
            <a:r>
              <a:rPr lang="ko-KR" altLang="en-US" sz="1600" dirty="0"/>
              <a:t>는 </a:t>
            </a:r>
            <a:r>
              <a:rPr lang="en-US" altLang="ko-KR" sz="1600" dirty="0"/>
              <a:t>score</a:t>
            </a:r>
            <a:r>
              <a:rPr lang="ko-KR" altLang="en-US" sz="1600" dirty="0"/>
              <a:t>와 곱해진 각각의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가지고 있게 되기 때문이에요 </a:t>
            </a:r>
            <a:r>
              <a:rPr lang="en-US" altLang="ko-KR" sz="1600" dirty="0"/>
              <a:t>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C2059-C204-4F4D-A88A-1A81A9009EE8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F4C138-70AA-4B5F-B4AB-B3BAF1D3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651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63902" y="5844887"/>
            <a:ext cx="1025919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이제 이 </a:t>
            </a:r>
            <a:r>
              <a:rPr lang="en-US" altLang="ko-KR" sz="1600" dirty="0"/>
              <a:t>score</a:t>
            </a:r>
            <a:r>
              <a:rPr lang="ko-KR" altLang="en-US" sz="1600" dirty="0"/>
              <a:t>를 기존의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벡터에 곱할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이걸 저는</a:t>
            </a:r>
            <a:r>
              <a:rPr lang="ko-KR" altLang="en-US" sz="1600" dirty="0">
                <a:solidFill>
                  <a:schemeClr val="accent6"/>
                </a:solidFill>
              </a:rPr>
              <a:t> </a:t>
            </a:r>
            <a:r>
              <a:rPr lang="en-US" altLang="ko-KR" sz="1600" b="1" u="sng" dirty="0">
                <a:solidFill>
                  <a:schemeClr val="accent6"/>
                </a:solidFill>
              </a:rPr>
              <a:t>Value</a:t>
            </a:r>
            <a:r>
              <a:rPr lang="ko-KR" altLang="en-US" sz="1600" dirty="0"/>
              <a:t>라고 부를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  <a:r>
              <a:rPr lang="ko-KR" altLang="en-US" sz="1600" dirty="0"/>
              <a:t>왜 </a:t>
            </a:r>
            <a:r>
              <a:rPr lang="en-US" altLang="ko-KR" sz="1600" dirty="0"/>
              <a:t>Value</a:t>
            </a:r>
            <a:r>
              <a:rPr lang="ko-KR" altLang="en-US" sz="1600" dirty="0"/>
              <a:t>냐고 하면 </a:t>
            </a:r>
            <a:r>
              <a:rPr lang="en-US" altLang="ko-KR" sz="1600" dirty="0"/>
              <a:t>Dictionary </a:t>
            </a:r>
            <a:r>
              <a:rPr lang="ko-KR" altLang="en-US" sz="1600" dirty="0"/>
              <a:t>처럼 각 </a:t>
            </a:r>
            <a:r>
              <a:rPr lang="en-US" altLang="ko-KR" sz="1600" dirty="0"/>
              <a:t>Key</a:t>
            </a:r>
            <a:r>
              <a:rPr lang="ko-KR" altLang="en-US" sz="1600" dirty="0"/>
              <a:t>는 </a:t>
            </a:r>
            <a:r>
              <a:rPr lang="en-US" altLang="ko-KR" sz="1600" dirty="0"/>
              <a:t>score</a:t>
            </a:r>
            <a:r>
              <a:rPr lang="ko-KR" altLang="en-US" sz="1600" dirty="0"/>
              <a:t>와 곱해진 각각의 </a:t>
            </a:r>
            <a:r>
              <a:rPr lang="en-US" altLang="ko-KR" sz="1600" dirty="0"/>
              <a:t>Value</a:t>
            </a:r>
            <a:r>
              <a:rPr lang="ko-KR" altLang="en-US" sz="1600" dirty="0"/>
              <a:t>값을 가지고 있게 되기 때문이에요 </a:t>
            </a:r>
            <a:r>
              <a:rPr lang="en-US" altLang="ko-KR" sz="1600" dirty="0"/>
              <a:t>(</a:t>
            </a:r>
            <a:r>
              <a:rPr lang="ko-KR" altLang="en-US" sz="1600" dirty="0"/>
              <a:t>이름의 이유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84678-0F2F-4603-ACBB-A61F62F8E0D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B23A66-80DA-4CE6-AC42-F15CF15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60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56896" y="5844887"/>
            <a:ext cx="105424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기존의 각</a:t>
            </a:r>
            <a:r>
              <a:rPr lang="en-US" altLang="ko-KR" sz="1600" dirty="0"/>
              <a:t> Key </a:t>
            </a:r>
            <a:r>
              <a:rPr lang="ko-KR" altLang="en-US" sz="1600" dirty="0"/>
              <a:t>벡터에 유사도 값을 곱하면 어떤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벡터는 희미해지고</a:t>
            </a:r>
            <a:r>
              <a:rPr lang="en-US" altLang="ko-KR" sz="1600" dirty="0"/>
              <a:t>, </a:t>
            </a:r>
            <a:r>
              <a:rPr lang="ko-KR" altLang="en-US" sz="1600" dirty="0"/>
              <a:t>어떤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벡터는 비교적 값을 잃지 않겠죠</a:t>
            </a:r>
            <a:r>
              <a:rPr lang="en-US" altLang="ko-KR" sz="1600" dirty="0"/>
              <a:t>? </a:t>
            </a:r>
            <a:r>
              <a:rPr lang="ko-KR" altLang="en-US" sz="1600" dirty="0"/>
              <a:t>가령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b="1" dirty="0">
                <a:solidFill>
                  <a:schemeClr val="accent6"/>
                </a:solidFill>
              </a:rPr>
              <a:t>나는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dirty="0"/>
              <a:t>의</a:t>
            </a:r>
            <a:r>
              <a:rPr lang="en-US" altLang="ko-KR" sz="1600" dirty="0"/>
              <a:t> key</a:t>
            </a:r>
            <a:r>
              <a:rPr lang="ko-KR" altLang="en-US" sz="1600" dirty="0"/>
              <a:t> 벡터가 </a:t>
            </a:r>
            <a:r>
              <a:rPr lang="en-US" altLang="ko-KR" sz="1600" dirty="0"/>
              <a:t>[1, 2, 9]</a:t>
            </a:r>
            <a:r>
              <a:rPr lang="ko-KR" altLang="en-US" sz="1600" dirty="0"/>
              <a:t>였다면 </a:t>
            </a:r>
            <a:r>
              <a:rPr lang="en-US" altLang="ko-KR" sz="1600" dirty="0"/>
              <a:t>0.2</a:t>
            </a:r>
            <a:r>
              <a:rPr lang="ko-KR" altLang="en-US" sz="1600" dirty="0"/>
              <a:t>를 곱해서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벡터는 </a:t>
            </a:r>
            <a:r>
              <a:rPr lang="en-US" altLang="ko-KR" sz="1600" dirty="0"/>
              <a:t>[0.2, 0.4, 1.8]</a:t>
            </a:r>
            <a:r>
              <a:rPr lang="ko-KR" altLang="en-US" sz="1600" dirty="0"/>
              <a:t>가 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810AC6-7FB0-4305-BC5D-55B9DA4B8D5E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99503-6833-45D5-95F9-CDC251112586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1622B9-C92B-428E-AA1A-E16491003EEF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11D8C3-40D1-41C5-A7B5-5BE008C84471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92E75-E441-4134-94E6-B053196167C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B0294B-9FA6-4422-92C8-4876415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18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for post">
            <a:extLst>
              <a:ext uri="{FF2B5EF4-FFF2-40B4-BE49-F238E27FC236}">
                <a16:creationId xmlns:a16="http://schemas.microsoft.com/office/drawing/2014/main" id="{8088AD84-92C9-4F75-93B5-0A9744B7EA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Image for post">
            <a:extLst>
              <a:ext uri="{FF2B5EF4-FFF2-40B4-BE49-F238E27FC236}">
                <a16:creationId xmlns:a16="http://schemas.microsoft.com/office/drawing/2014/main" id="{837ADF95-6C38-4C23-8DF4-214430388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1763"/>
            <a:ext cx="5445925" cy="376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E2EA41-6B22-41B2-AE35-FC80B6A1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537" y="2296392"/>
            <a:ext cx="5487713" cy="365240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956896" y="5844887"/>
            <a:ext cx="10542491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</a:t>
            </a:r>
            <a:r>
              <a:rPr lang="ko-KR" altLang="en-US" sz="1600" dirty="0"/>
              <a:t> 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b="1" dirty="0">
                <a:solidFill>
                  <a:schemeClr val="accent6"/>
                </a:solidFill>
              </a:rPr>
              <a:t>오늘</a:t>
            </a:r>
            <a:r>
              <a:rPr lang="en-US" altLang="ko-KR" sz="1600" b="1" dirty="0">
                <a:solidFill>
                  <a:schemeClr val="accent6"/>
                </a:solidFill>
              </a:rPr>
              <a:t>“</a:t>
            </a:r>
            <a:r>
              <a:rPr lang="ko-KR" altLang="en-US" sz="1600" dirty="0"/>
              <a:t>의</a:t>
            </a:r>
            <a:r>
              <a:rPr lang="en-US" altLang="ko-KR" sz="1600" dirty="0"/>
              <a:t> key</a:t>
            </a:r>
            <a:r>
              <a:rPr lang="ko-KR" altLang="en-US" sz="1600" dirty="0"/>
              <a:t> 벡터가 </a:t>
            </a:r>
            <a:r>
              <a:rPr lang="en-US" altLang="ko-KR" sz="1600" dirty="0"/>
              <a:t>[9, 1, 1]</a:t>
            </a:r>
            <a:r>
              <a:rPr lang="ko-KR" altLang="en-US" sz="1600" dirty="0"/>
              <a:t>이였다면 </a:t>
            </a:r>
            <a:r>
              <a:rPr lang="en-US" altLang="ko-KR" sz="1600" dirty="0"/>
              <a:t>0.8</a:t>
            </a:r>
            <a:r>
              <a:rPr lang="ko-KR" altLang="en-US" sz="1600" dirty="0"/>
              <a:t>를 곱해서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벡터는 </a:t>
            </a:r>
            <a:r>
              <a:rPr lang="en-US" altLang="ko-KR" sz="1600" dirty="0"/>
              <a:t>[7.2, 0.8, 0.8]</a:t>
            </a:r>
            <a:r>
              <a:rPr lang="ko-KR" altLang="en-US" sz="1600" dirty="0"/>
              <a:t>이 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나머지 두 벡터는 값이 모두 </a:t>
            </a:r>
            <a:r>
              <a:rPr lang="en-US" altLang="ko-KR" sz="1600" dirty="0"/>
              <a:t>0</a:t>
            </a:r>
            <a:r>
              <a:rPr lang="ko-KR" altLang="en-US" sz="1600" dirty="0"/>
              <a:t>인 영벡터가 되겠죠</a:t>
            </a:r>
            <a:r>
              <a:rPr lang="en-US" altLang="ko-KR" sz="1600" dirty="0"/>
              <a:t>?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7901B-18FF-4D09-A5C3-D7D19D0946F8}"/>
              </a:ext>
            </a:extLst>
          </p:cNvPr>
          <p:cNvSpPr txBox="1"/>
          <p:nvPr/>
        </p:nvSpPr>
        <p:spPr>
          <a:xfrm>
            <a:off x="4831287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0.2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0716FA-0D55-43C7-B1FB-CE79A213431F}"/>
              </a:ext>
            </a:extLst>
          </p:cNvPr>
          <p:cNvSpPr txBox="1"/>
          <p:nvPr/>
        </p:nvSpPr>
        <p:spPr>
          <a:xfrm>
            <a:off x="5871346" y="3479618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0.8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3FBB9-58CD-4EC9-A45E-67F8D8044308}"/>
              </a:ext>
            </a:extLst>
          </p:cNvPr>
          <p:cNvSpPr txBox="1"/>
          <p:nvPr/>
        </p:nvSpPr>
        <p:spPr>
          <a:xfrm>
            <a:off x="6893508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EB87F-127D-4FB2-92A2-DE9F8EDEB5EE}"/>
              </a:ext>
            </a:extLst>
          </p:cNvPr>
          <p:cNvSpPr txBox="1"/>
          <p:nvPr/>
        </p:nvSpPr>
        <p:spPr>
          <a:xfrm>
            <a:off x="7933567" y="3493868"/>
            <a:ext cx="1014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5"/>
                </a:solidFill>
              </a:rPr>
              <a:t>0.0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CDD06-9313-4331-9C02-2E0E03368DAD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76E15E-AFF5-43E5-B321-09CAFED8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9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Image for post">
            <a:extLst>
              <a:ext uri="{FF2B5EF4-FFF2-40B4-BE49-F238E27FC236}">
                <a16:creationId xmlns:a16="http://schemas.microsoft.com/office/drawing/2014/main" id="{5EB3561B-3773-40CA-90D1-3DE8B98D69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37" y="2087404"/>
            <a:ext cx="5445925" cy="373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1841F8-39FA-4F10-8601-054798FF94DB}"/>
              </a:ext>
            </a:extLst>
          </p:cNvPr>
          <p:cNvSpPr/>
          <p:nvPr/>
        </p:nvSpPr>
        <p:spPr>
          <a:xfrm>
            <a:off x="3521282" y="3933910"/>
            <a:ext cx="719263" cy="5579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742950" y="5844887"/>
            <a:ext cx="1075643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</a:t>
            </a:r>
            <a:r>
              <a:rPr lang="ko-KR" altLang="en-US" sz="1600" dirty="0"/>
              <a:t> 이제 모든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벡터를 더 해서 입력으로 쓸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.. “</a:t>
            </a:r>
            <a:r>
              <a:rPr lang="ko-KR" altLang="en-US" sz="1600" dirty="0"/>
              <a:t>나는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en-US" altLang="ko-KR" sz="1600" dirty="0"/>
              <a:t>[0.2, 0.4, 1.8] + “</a:t>
            </a:r>
            <a:r>
              <a:rPr lang="ko-KR" altLang="en-US" sz="1600" dirty="0"/>
              <a:t>오늘</a:t>
            </a:r>
            <a:r>
              <a:rPr lang="en-US" altLang="ko-KR" sz="1600" dirty="0"/>
              <a:t>”</a:t>
            </a:r>
            <a:r>
              <a:rPr lang="ko-KR" altLang="en-US" sz="1600" dirty="0"/>
              <a:t>의 </a:t>
            </a:r>
            <a:r>
              <a:rPr lang="en-US" altLang="ko-KR" sz="1600" dirty="0"/>
              <a:t>[7.2, 0.8, 0.8]</a:t>
            </a:r>
            <a:r>
              <a:rPr lang="ko-KR" altLang="en-US" sz="1600" dirty="0"/>
              <a:t>이 더해져서 </a:t>
            </a:r>
            <a:r>
              <a:rPr lang="en-US" altLang="ko-KR" sz="1600" dirty="0"/>
              <a:t>[8.0, 1.2, 2.6]</a:t>
            </a:r>
            <a:r>
              <a:rPr lang="ko-KR" altLang="en-US" sz="1600" dirty="0"/>
              <a:t>이 최종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벡터가 </a:t>
            </a:r>
            <a:r>
              <a:rPr lang="ko-KR" altLang="en-US" sz="1600" dirty="0" err="1"/>
              <a:t>될거에요</a:t>
            </a:r>
            <a:r>
              <a:rPr lang="en-US" altLang="ko-KR" sz="1600" dirty="0"/>
              <a:t>. (“</a:t>
            </a:r>
            <a:r>
              <a:rPr lang="ko-KR" altLang="en-US" sz="1600" dirty="0"/>
              <a:t>오늘</a:t>
            </a:r>
            <a:r>
              <a:rPr lang="en-US" altLang="ko-KR" sz="1600" dirty="0"/>
              <a:t>＂</a:t>
            </a:r>
            <a:r>
              <a:rPr lang="ko-KR" altLang="en-US" sz="1600" dirty="0"/>
              <a:t>의 </a:t>
            </a:r>
            <a:r>
              <a:rPr lang="en-US" altLang="ko-KR" sz="1600" dirty="0"/>
              <a:t>key </a:t>
            </a:r>
            <a:r>
              <a:rPr lang="ko-KR" altLang="en-US" sz="1600" dirty="0"/>
              <a:t>벡터가 많이 반영되었죠</a:t>
            </a:r>
            <a:r>
              <a:rPr lang="en-US" altLang="ko-KR" sz="1600" dirty="0"/>
              <a:t>?)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1DEF-9D44-42EA-8635-B6ED27809D85}"/>
              </a:ext>
            </a:extLst>
          </p:cNvPr>
          <p:cNvSpPr txBox="1"/>
          <p:nvPr/>
        </p:nvSpPr>
        <p:spPr>
          <a:xfrm>
            <a:off x="4476643" y="4404771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B01E0-85D5-4622-B1F0-6CE9B9C671F0}"/>
              </a:ext>
            </a:extLst>
          </p:cNvPr>
          <p:cNvSpPr txBox="1"/>
          <p:nvPr/>
        </p:nvSpPr>
        <p:spPr>
          <a:xfrm>
            <a:off x="5518854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C84-4441-488B-94D1-E505A7A45EE5}"/>
              </a:ext>
            </a:extLst>
          </p:cNvPr>
          <p:cNvSpPr txBox="1"/>
          <p:nvPr/>
        </p:nvSpPr>
        <p:spPr>
          <a:xfrm>
            <a:off x="6606835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74D38-FAF5-4288-85C5-1B1CCC95FD1D}"/>
              </a:ext>
            </a:extLst>
          </p:cNvPr>
          <p:cNvSpPr txBox="1"/>
          <p:nvPr/>
        </p:nvSpPr>
        <p:spPr>
          <a:xfrm>
            <a:off x="7657620" y="4411123"/>
            <a:ext cx="7092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Key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EE486-CDB6-49E9-996C-26C6E8D78E9C}"/>
              </a:ext>
            </a:extLst>
          </p:cNvPr>
          <p:cNvSpPr txBox="1"/>
          <p:nvPr/>
        </p:nvSpPr>
        <p:spPr>
          <a:xfrm>
            <a:off x="3431596" y="3429000"/>
            <a:ext cx="898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Query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1BE9E-3439-42B0-A228-4497B702A4E9}"/>
              </a:ext>
            </a:extLst>
          </p:cNvPr>
          <p:cNvSpPr txBox="1"/>
          <p:nvPr/>
        </p:nvSpPr>
        <p:spPr>
          <a:xfrm>
            <a:off x="4418874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E9E71-826B-49BE-A92E-2B613DEC373B}"/>
              </a:ext>
            </a:extLst>
          </p:cNvPr>
          <p:cNvSpPr txBox="1"/>
          <p:nvPr/>
        </p:nvSpPr>
        <p:spPr>
          <a:xfrm>
            <a:off x="5461085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AC3F4A-ADF7-4569-B540-8DB7283F67FC}"/>
              </a:ext>
            </a:extLst>
          </p:cNvPr>
          <p:cNvSpPr txBox="1"/>
          <p:nvPr/>
        </p:nvSpPr>
        <p:spPr>
          <a:xfrm>
            <a:off x="6491297" y="3130389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70CB0-479D-47D4-BA35-2F19EEBC4BF4}"/>
              </a:ext>
            </a:extLst>
          </p:cNvPr>
          <p:cNvSpPr txBox="1"/>
          <p:nvPr/>
        </p:nvSpPr>
        <p:spPr>
          <a:xfrm>
            <a:off x="7600117" y="3136741"/>
            <a:ext cx="82482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6"/>
                </a:solidFill>
              </a:rPr>
              <a:t>Value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65DE1-400F-4EBE-89A9-C0B783F91443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BE097C-8323-4099-8F79-44C33D2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2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Image for post">
            <a:extLst>
              <a:ext uri="{FF2B5EF4-FFF2-40B4-BE49-F238E27FC236}">
                <a16:creationId xmlns:a16="http://schemas.microsoft.com/office/drawing/2014/main" id="{DDB1CEB2-4C17-4C37-9AE2-2D26FE0B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136" y="2098964"/>
            <a:ext cx="5543326" cy="3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507365" y="5830153"/>
            <a:ext cx="11177269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이 최종 </a:t>
            </a:r>
            <a:r>
              <a:rPr lang="en-US" altLang="ko-KR" sz="1600" dirty="0"/>
              <a:t>value </a:t>
            </a:r>
            <a:r>
              <a:rPr lang="ko-KR" altLang="en-US" sz="1600" dirty="0"/>
              <a:t>벡터와 이전 스텝까지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정리한 벡터를 </a:t>
            </a:r>
            <a:r>
              <a:rPr lang="en-US" altLang="ko-KR" sz="1600" dirty="0" err="1"/>
              <a:t>concat</a:t>
            </a:r>
            <a:r>
              <a:rPr lang="ko-KR" altLang="en-US" sz="1600" dirty="0"/>
              <a:t>해서 다음 입력으로 사용할 </a:t>
            </a:r>
            <a:r>
              <a:rPr lang="ko-KR" altLang="en-US" sz="1600" dirty="0" err="1"/>
              <a:t>거에요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u="sng" dirty="0" err="1">
                <a:solidFill>
                  <a:schemeClr val="accent1"/>
                </a:solidFill>
              </a:rPr>
              <a:t>어텐션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메커니즘은 인코더가 단어</a:t>
            </a:r>
            <a:r>
              <a:rPr lang="en-US" altLang="ko-KR" sz="1600" b="1" u="sng" dirty="0">
                <a:solidFill>
                  <a:schemeClr val="accent1"/>
                </a:solidFill>
              </a:rPr>
              <a:t>(</a:t>
            </a:r>
            <a:r>
              <a:rPr lang="ko-KR" altLang="en-US" sz="1600" b="1" u="sng" dirty="0">
                <a:solidFill>
                  <a:schemeClr val="accent1"/>
                </a:solidFill>
              </a:rPr>
              <a:t>토큰</a:t>
            </a:r>
            <a:r>
              <a:rPr lang="en-US" altLang="ko-KR" sz="1600" b="1" u="sng" dirty="0">
                <a:solidFill>
                  <a:schemeClr val="accent1"/>
                </a:solidFill>
              </a:rPr>
              <a:t>)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단위로 정리한 벡터 중에서 </a:t>
            </a:r>
            <a:r>
              <a:rPr lang="ko-KR" altLang="en-US" sz="1600" b="1" u="sng" dirty="0" err="1">
                <a:solidFill>
                  <a:schemeClr val="accent1"/>
                </a:solidFill>
              </a:rPr>
              <a:t>디코더가</a:t>
            </a:r>
            <a:r>
              <a:rPr lang="ko-KR" altLang="en-US" sz="1600" b="1" u="sng" dirty="0">
                <a:solidFill>
                  <a:schemeClr val="accent1"/>
                </a:solidFill>
              </a:rPr>
              <a:t> 중요한 벡터를 골라서 쓰는 방법입니다</a:t>
            </a:r>
            <a:r>
              <a:rPr lang="en-US" altLang="ko-KR" sz="16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CC52C-569B-414C-8748-1E7EB160DAB1}"/>
              </a:ext>
            </a:extLst>
          </p:cNvPr>
          <p:cNvSpPr txBox="1"/>
          <p:nvPr/>
        </p:nvSpPr>
        <p:spPr>
          <a:xfrm>
            <a:off x="6096000" y="636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https://towardsdatascience.com/attn-illustrated-attention-5ec4ad276ee3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E089DA-F133-4DFE-8B11-D0CCE9CB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63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(Encoder) : </a:t>
            </a:r>
            <a:r>
              <a:rPr lang="ko-KR" altLang="en-US" sz="1600" dirty="0"/>
              <a:t>사람들은 </a:t>
            </a:r>
            <a:r>
              <a:rPr lang="ko-KR" altLang="en-US" sz="1600" dirty="0" err="1"/>
              <a:t>어텐션을</a:t>
            </a:r>
            <a:r>
              <a:rPr lang="ko-KR" altLang="en-US" sz="1600" dirty="0"/>
              <a:t> 위 처럼도 그리더라구요</a:t>
            </a:r>
            <a:r>
              <a:rPr lang="en-US" altLang="ko-KR" sz="1600" dirty="0"/>
              <a:t>. </a:t>
            </a:r>
            <a:r>
              <a:rPr lang="ko-KR" altLang="en-US" sz="1600" dirty="0"/>
              <a:t>이건 </a:t>
            </a:r>
            <a:r>
              <a:rPr lang="ko-KR" altLang="en-US" sz="1600" dirty="0" err="1"/>
              <a:t>뭔가요</a:t>
            </a:r>
            <a:r>
              <a:rPr lang="en-US" altLang="ko-KR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각 타임스텝에 </a:t>
            </a:r>
            <a:r>
              <a:rPr lang="ko-KR" altLang="en-US" sz="1600" dirty="0" err="1"/>
              <a:t>디코더의</a:t>
            </a:r>
            <a:r>
              <a:rPr lang="ko-KR" altLang="en-US" sz="1600" dirty="0"/>
              <a:t> </a:t>
            </a:r>
            <a:r>
              <a:rPr lang="en-US" altLang="ko-KR" sz="1600" dirty="0"/>
              <a:t>Query</a:t>
            </a:r>
            <a:r>
              <a:rPr lang="ko-KR" altLang="en-US" sz="1600" dirty="0"/>
              <a:t>와 인코더의 </a:t>
            </a:r>
            <a:r>
              <a:rPr lang="en-US" altLang="ko-KR" sz="1600" dirty="0"/>
              <a:t>Key</a:t>
            </a:r>
            <a:r>
              <a:rPr lang="ko-KR" altLang="en-US" sz="1600" dirty="0"/>
              <a:t> 사이의 유사도들을 나타낸 것이에요</a:t>
            </a:r>
            <a:r>
              <a:rPr lang="en-US" altLang="ko-KR" sz="1600" dirty="0"/>
              <a:t>.</a:t>
            </a:r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FF86A-FF11-46BB-8627-F0852860431B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5043042-0DAB-4F9E-8AAC-AFE64843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53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저렇게 제가 </a:t>
            </a:r>
            <a:r>
              <a:rPr lang="en-US" altLang="ko-KR" sz="1600" dirty="0"/>
              <a:t>“Are”</a:t>
            </a:r>
            <a:r>
              <a:rPr lang="ko-KR" altLang="en-US" sz="1600" dirty="0"/>
              <a:t>를 번역해야 할 시점까지의 </a:t>
            </a: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todavia</a:t>
            </a:r>
            <a:r>
              <a:rPr lang="en-US" altLang="ko-KR" sz="1600" dirty="0"/>
              <a:t>”</a:t>
            </a:r>
            <a:r>
              <a:rPr lang="ko-KR" altLang="en-US" sz="1600" dirty="0"/>
              <a:t>와 </a:t>
            </a:r>
            <a:r>
              <a:rPr lang="en-US" altLang="ko-KR" sz="1600" dirty="0"/>
              <a:t>“</a:t>
            </a:r>
            <a:r>
              <a:rPr lang="en-US" altLang="ko-KR" sz="1600" dirty="0" err="1"/>
              <a:t>estan</a:t>
            </a:r>
            <a:r>
              <a:rPr lang="en-US" altLang="ko-KR" sz="1600" dirty="0"/>
              <a:t>”</a:t>
            </a:r>
            <a:r>
              <a:rPr lang="ko-KR" altLang="en-US" sz="1600" dirty="0"/>
              <a:t>는 유사도가 높고</a:t>
            </a:r>
            <a:r>
              <a:rPr lang="en-US" altLang="ko-KR" sz="1600" dirty="0"/>
              <a:t>, “</a:t>
            </a:r>
            <a:r>
              <a:rPr lang="en-US" altLang="ko-KR" sz="1600" dirty="0" err="1"/>
              <a:t>en</a:t>
            </a:r>
            <a:r>
              <a:rPr lang="en-US" altLang="ko-KR" sz="1600" dirty="0"/>
              <a:t>”</a:t>
            </a:r>
            <a:r>
              <a:rPr lang="ko-KR" altLang="en-US" sz="1600" dirty="0"/>
              <a:t>과 </a:t>
            </a:r>
            <a:r>
              <a:rPr lang="en-US" altLang="ko-KR" sz="1600" dirty="0"/>
              <a:t>“casa”</a:t>
            </a:r>
            <a:r>
              <a:rPr lang="ko-KR" altLang="en-US" sz="1600" dirty="0"/>
              <a:t>의 유사도가 낮은 것을 알 수 있죠</a:t>
            </a:r>
            <a:r>
              <a:rPr lang="en-US" altLang="ko-KR" sz="1600" dirty="0"/>
              <a:t>? </a:t>
            </a:r>
            <a:endParaRPr lang="en-US" altLang="ko-KR" dirty="0"/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33E031-5ECF-4BF0-9F80-5972E21495C5}"/>
              </a:ext>
            </a:extLst>
          </p:cNvPr>
          <p:cNvSpPr/>
          <p:nvPr/>
        </p:nvSpPr>
        <p:spPr>
          <a:xfrm>
            <a:off x="3777096" y="2587336"/>
            <a:ext cx="3927764" cy="389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F9E0E-480F-48FF-9C02-61A2C66ADB5E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DC3E12-48DC-44DE-9E04-F73F6AAA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7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Attention Mechanism</a:t>
            </a:r>
          </a:p>
          <a:p>
            <a:pPr algn="l"/>
            <a:r>
              <a:rPr lang="en-US" altLang="ko-KR" sz="2000" dirty="0"/>
              <a:t>(Encoder / Decoder</a:t>
            </a:r>
            <a:r>
              <a:rPr lang="ko-KR" altLang="en-US" sz="2000" dirty="0"/>
              <a:t>에게 직접 듣는 </a:t>
            </a:r>
            <a:r>
              <a:rPr lang="ko-KR" altLang="en-US" sz="2000" dirty="0" err="1"/>
              <a:t>어텐션</a:t>
            </a:r>
            <a:r>
              <a:rPr lang="ko-KR" altLang="en-US" sz="2000" dirty="0"/>
              <a:t> 메커니즘 </a:t>
            </a:r>
            <a:r>
              <a:rPr lang="ko-KR" altLang="en-US" sz="2000" dirty="0" err="1"/>
              <a:t>탄생기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EB23-87B6-422E-80EB-CC7FADF10CC9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(Decoder) : </a:t>
            </a:r>
            <a:r>
              <a:rPr lang="ko-KR" altLang="en-US" sz="1600" dirty="0"/>
              <a:t>반면에 제가 </a:t>
            </a:r>
            <a:r>
              <a:rPr lang="en-US" altLang="ko-KR" sz="1600" dirty="0"/>
              <a:t>“at”</a:t>
            </a:r>
            <a:r>
              <a:rPr lang="ko-KR" altLang="en-US" sz="1600" dirty="0"/>
              <a:t>을 번역해내야 하는 시점의 </a:t>
            </a: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en-US" altLang="ko-KR" sz="1600" dirty="0"/>
              <a:t>“casa”</a:t>
            </a:r>
            <a:r>
              <a:rPr lang="ko-KR" altLang="en-US" sz="1600" dirty="0"/>
              <a:t>와 유사도가 높아요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이렇게 </a:t>
            </a:r>
            <a:r>
              <a:rPr lang="ko-KR" altLang="en-US" sz="1600" dirty="0" err="1"/>
              <a:t>어텐션</a:t>
            </a:r>
            <a:r>
              <a:rPr lang="ko-KR" altLang="en-US" sz="1600" dirty="0"/>
              <a:t> 메커니즘을 시각화 해볼 수도 있어요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49154" name="Picture 2" descr="Neural machine translation with attention | TensorFlow Core">
            <a:extLst>
              <a:ext uri="{FF2B5EF4-FFF2-40B4-BE49-F238E27FC236}">
                <a16:creationId xmlns:a16="http://schemas.microsoft.com/office/drawing/2014/main" id="{E4221184-C724-483D-BA1F-B245D291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5" y="2150917"/>
            <a:ext cx="3771900" cy="3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33E031-5ECF-4BF0-9F80-5972E21495C5}"/>
              </a:ext>
            </a:extLst>
          </p:cNvPr>
          <p:cNvSpPr/>
          <p:nvPr/>
        </p:nvSpPr>
        <p:spPr>
          <a:xfrm flipV="1">
            <a:off x="3777096" y="3813462"/>
            <a:ext cx="3932960" cy="400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095CD-720F-40AF-B9EF-F2AB797E4CEA}"/>
              </a:ext>
            </a:extLst>
          </p:cNvPr>
          <p:cNvSpPr txBox="1"/>
          <p:nvPr/>
        </p:nvSpPr>
        <p:spPr>
          <a:xfrm>
            <a:off x="7058024" y="63698"/>
            <a:ext cx="5133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https://www.tensorflow.org/tutorials/text/nmt_with_attention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DD1DD0-4CA5-4B82-8382-BCFAA5C2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70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llustrated Guide to Transformers | by Jingles (Hong Jing) | Towards Data  Science">
            <a:extLst>
              <a:ext uri="{FF2B5EF4-FFF2-40B4-BE49-F238E27FC236}">
                <a16:creationId xmlns:a16="http://schemas.microsoft.com/office/drawing/2014/main" id="{48C5F04D-B87A-4EE9-9AA3-1B851E546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44757"/>
          <a:stretch/>
        </p:blipFill>
        <p:spPr bwMode="auto">
          <a:xfrm>
            <a:off x="2033155" y="2873086"/>
            <a:ext cx="4488832" cy="2677679"/>
          </a:xfrm>
          <a:prstGeom prst="rect">
            <a:avLst/>
          </a:prstGeom>
          <a:noFill/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50178" name="Picture 2" descr="Illustrated Guide to Transformers | by Jingles (Hong Jing) | Towards Data  Science">
            <a:extLst>
              <a:ext uri="{FF2B5EF4-FFF2-40B4-BE49-F238E27FC236}">
                <a16:creationId xmlns:a16="http://schemas.microsoft.com/office/drawing/2014/main" id="{A329E7CF-3E81-408C-9EF6-1E5FCB95C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2" t="16199"/>
          <a:stretch/>
        </p:blipFill>
        <p:spPr bwMode="auto">
          <a:xfrm>
            <a:off x="6521986" y="2873086"/>
            <a:ext cx="3636859" cy="267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E7353-9E4B-4378-9201-082BAA30329C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Transformer</a:t>
            </a:r>
            <a:r>
              <a:rPr lang="ko-KR" altLang="en-US" sz="1600" dirty="0"/>
              <a:t>는 </a:t>
            </a:r>
            <a:r>
              <a:rPr lang="en-US" altLang="ko-KR" sz="1600" dirty="0"/>
              <a:t>RNN</a:t>
            </a:r>
            <a:r>
              <a:rPr lang="ko-KR" altLang="en-US" sz="1600" dirty="0"/>
              <a:t>의 </a:t>
            </a:r>
            <a:r>
              <a:rPr lang="en-US" altLang="ko-KR" sz="1600" dirty="0"/>
              <a:t>Recurrent Unit</a:t>
            </a:r>
            <a:r>
              <a:rPr lang="ko-KR" altLang="en-US" sz="1600" dirty="0"/>
              <a:t>을 제거하고 </a:t>
            </a:r>
            <a:r>
              <a:rPr lang="en-US" altLang="ko-KR" sz="1600" dirty="0"/>
              <a:t>Multi Layer Perceptron</a:t>
            </a:r>
            <a:r>
              <a:rPr lang="ko-KR" altLang="en-US" sz="1600" dirty="0"/>
              <a:t>과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만 사용하는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새로운 형식의 </a:t>
            </a:r>
            <a:r>
              <a:rPr lang="ko-KR" altLang="en-US" sz="1600" dirty="0" err="1"/>
              <a:t>뉴럴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네트워크에요</a:t>
            </a:r>
            <a:r>
              <a:rPr lang="en-US" altLang="ko-KR" sz="1600" dirty="0"/>
              <a:t>. </a:t>
            </a:r>
            <a:r>
              <a:rPr lang="ko-KR" altLang="en-US" sz="1600" dirty="0"/>
              <a:t>요즘 날에 대부분 자연어 처리 태스크에 적용되고 있죠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54274" name="Picture 2" descr="노잼주의) 요즘 유행하는 “깡” 짤 원본......MANHWA - DogDrip.Net 개드립">
            <a:extLst>
              <a:ext uri="{FF2B5EF4-FFF2-40B4-BE49-F238E27FC236}">
                <a16:creationId xmlns:a16="http://schemas.microsoft.com/office/drawing/2014/main" id="{0F23078B-BDC5-4ADB-96BB-1C3AC18E6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3"/>
          <a:stretch/>
        </p:blipFill>
        <p:spPr bwMode="auto">
          <a:xfrm rot="1214362">
            <a:off x="4704939" y="2282309"/>
            <a:ext cx="2882566" cy="88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C8C7AD-4182-4E9F-BD21-A1701CBD78B3}"/>
              </a:ext>
            </a:extLst>
          </p:cNvPr>
          <p:cNvCxnSpPr>
            <a:cxnSpLocks/>
          </p:cNvCxnSpPr>
          <p:nvPr/>
        </p:nvCxnSpPr>
        <p:spPr>
          <a:xfrm>
            <a:off x="1756064" y="3151844"/>
            <a:ext cx="4552452" cy="2248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F9BA9C-FDF1-4989-ACDD-5782D9676DF4}"/>
              </a:ext>
            </a:extLst>
          </p:cNvPr>
          <p:cNvCxnSpPr>
            <a:cxnSpLocks/>
          </p:cNvCxnSpPr>
          <p:nvPr/>
        </p:nvCxnSpPr>
        <p:spPr>
          <a:xfrm flipV="1">
            <a:off x="1794164" y="3151844"/>
            <a:ext cx="4488832" cy="2248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간밤에 일어난 </a:t>
            </a:r>
            <a:r>
              <a:rPr lang="en-US" altLang="ko-KR" sz="2000" dirty="0"/>
              <a:t>Transformer</a:t>
            </a:r>
            <a:r>
              <a:rPr lang="ko-KR" altLang="en-US" sz="2000" dirty="0"/>
              <a:t>의 </a:t>
            </a:r>
            <a:r>
              <a:rPr lang="en-US" altLang="ko-KR" sz="2000" dirty="0"/>
              <a:t>RNN </a:t>
            </a:r>
            <a:r>
              <a:rPr lang="ko-KR" altLang="en-US" sz="2000" dirty="0"/>
              <a:t>암살 사건</a:t>
            </a:r>
            <a:r>
              <a:rPr lang="en-US" altLang="ko-KR" sz="2000" dirty="0"/>
              <a:t>…)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394EF-9A83-420D-B555-3F9C51363432}"/>
              </a:ext>
            </a:extLst>
          </p:cNvPr>
          <p:cNvSpPr txBox="1"/>
          <p:nvPr/>
        </p:nvSpPr>
        <p:spPr>
          <a:xfrm>
            <a:off x="5708939" y="27644"/>
            <a:ext cx="6483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https://towardsdatascience.com/illustrated-guide-to-transformer-cf6969ffa067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19B58-1995-4CE9-8839-F123712F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1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3. Translation Efficiency : </a:t>
            </a:r>
            <a:r>
              <a:rPr lang="ko-KR" altLang="en-US" sz="1800" b="1" dirty="0"/>
              <a:t>번역을 빠르고 효율적으로 수행하려면</a:t>
            </a:r>
            <a:r>
              <a:rPr lang="en-US" altLang="ko-KR" sz="1800" b="1" dirty="0"/>
              <a:t>?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110684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/>
              <a:t>1. Non-AR :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Non-Autoregressive Neural Machine Translation</a:t>
            </a:r>
            <a:endParaRPr lang="en-US" altLang="ko-KR" sz="1400" dirty="0"/>
          </a:p>
          <a:p>
            <a:pPr lvl="1" algn="l">
              <a:lnSpc>
                <a:spcPct val="100000"/>
              </a:lnSpc>
            </a:pP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https://arxiv.org/abs/1711.02281</a:t>
            </a:r>
            <a:r>
              <a:rPr lang="en-US" altLang="ko-KR" sz="1400" dirty="0"/>
              <a:t>, 2017)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292929"/>
              </a:solidFill>
            </a:endParaRPr>
          </a:p>
          <a:p>
            <a:pPr lvl="1"/>
            <a:r>
              <a:rPr lang="en-US" altLang="ko-KR" sz="1400" dirty="0">
                <a:solidFill>
                  <a:srgbClr val="292929"/>
                </a:solidFill>
              </a:rPr>
              <a:t>2. </a:t>
            </a:r>
            <a:r>
              <a:rPr lang="en-US" altLang="ko-KR" sz="1400" i="0" dirty="0">
                <a:solidFill>
                  <a:srgbClr val="24292E"/>
                </a:solidFill>
                <a:effectLst/>
              </a:rPr>
              <a:t>CMLM : Parallel Decoding of Conditional Masked Language Models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292929"/>
                </a:solidFill>
              </a:rPr>
              <a:t>(</a:t>
            </a:r>
            <a:r>
              <a:rPr lang="en-US" altLang="ko-KR" sz="1400" dirty="0">
                <a:solidFill>
                  <a:srgbClr val="292929"/>
                </a:solidFill>
                <a:hlinkClick r:id="rId3"/>
              </a:rPr>
              <a:t>https://arxiv.org/abs/1904.09324</a:t>
            </a:r>
            <a:r>
              <a:rPr lang="en-US" altLang="ko-KR" sz="1400" dirty="0">
                <a:solidFill>
                  <a:srgbClr val="292929"/>
                </a:solidFill>
              </a:rPr>
              <a:t>, 2019)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292929"/>
              </a:solidFill>
            </a:endParaRPr>
          </a:p>
          <a:p>
            <a:pPr lvl="1"/>
            <a:r>
              <a:rPr lang="en-US" altLang="ko-KR" sz="1400" i="0" dirty="0">
                <a:solidFill>
                  <a:srgbClr val="292929"/>
                </a:solidFill>
                <a:effectLst/>
              </a:rPr>
              <a:t>3.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Deep Encoder, Shallow Decoder : Reevaluating the Speed-Quality Tradeoff in Machine Translation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292929"/>
                </a:solidFill>
                <a:effectLst/>
              </a:rPr>
              <a:t> (</a:t>
            </a:r>
            <a:r>
              <a:rPr lang="en-US" altLang="ko-KR" sz="1400" i="0" dirty="0">
                <a:solidFill>
                  <a:srgbClr val="292929"/>
                </a:solidFill>
                <a:effectLst/>
                <a:hlinkClick r:id="rId4"/>
              </a:rPr>
              <a:t>https://arxiv.org/abs/2006.10369</a:t>
            </a:r>
            <a:r>
              <a:rPr lang="en-US" altLang="ko-KR" sz="1400" i="0" dirty="0">
                <a:solidFill>
                  <a:srgbClr val="292929"/>
                </a:solidFill>
                <a:effectLst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en-US" altLang="ko-KR" sz="1400" dirty="0">
                <a:solidFill>
                  <a:srgbClr val="24292E"/>
                </a:solidFill>
              </a:rPr>
              <a:t>4</a:t>
            </a:r>
            <a:r>
              <a:rPr lang="en-US" altLang="ko-KR" sz="1400" i="0" dirty="0">
                <a:solidFill>
                  <a:srgbClr val="24292E"/>
                </a:solidFill>
                <a:effectLst/>
              </a:rPr>
              <a:t>. Shallow-to-Deep Training for Neural Machine Translation</a:t>
            </a:r>
          </a:p>
          <a:p>
            <a:pPr lvl="1"/>
            <a:r>
              <a:rPr lang="en-US" altLang="ko-KR" sz="1400" i="0" dirty="0">
                <a:solidFill>
                  <a:srgbClr val="24292E"/>
                </a:solidFill>
                <a:effectLst/>
              </a:rPr>
              <a:t>(</a:t>
            </a:r>
            <a:r>
              <a:rPr lang="en-US" altLang="ko-KR" sz="1400" i="0" dirty="0">
                <a:solidFill>
                  <a:srgbClr val="24292E"/>
                </a:solidFill>
                <a:effectLst/>
                <a:hlinkClick r:id="rId5"/>
              </a:rPr>
              <a:t>https://arxiv.org/abs/2010.03737</a:t>
            </a:r>
            <a:r>
              <a:rPr lang="en-US" altLang="ko-KR" sz="1400" i="0" dirty="0">
                <a:solidFill>
                  <a:srgbClr val="24292E"/>
                </a:solidFill>
                <a:effectLst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DB9A81-0896-4B67-8B02-C4F87AD8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67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2447059"/>
            <a:ext cx="2057400" cy="3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F8974A-8057-49F8-A0E1-A9AA3F5B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D7C14A-0AC5-4677-97EB-FD8728FD2604}"/>
              </a:ext>
            </a:extLst>
          </p:cNvPr>
          <p:cNvSpPr/>
          <p:nvPr/>
        </p:nvSpPr>
        <p:spPr>
          <a:xfrm>
            <a:off x="8872548" y="333301"/>
            <a:ext cx="2136619" cy="5599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C5BDE-CAF8-4C59-AD23-E971AC40ED75}"/>
              </a:ext>
            </a:extLst>
          </p:cNvPr>
          <p:cNvSpPr txBox="1"/>
          <p:nvPr/>
        </p:nvSpPr>
        <p:spPr>
          <a:xfrm>
            <a:off x="7303954" y="1993155"/>
            <a:ext cx="12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FA9F7-33E5-4B2D-BAED-DAE5174F7DCA}"/>
              </a:ext>
            </a:extLst>
          </p:cNvPr>
          <p:cNvSpPr txBox="1"/>
          <p:nvPr/>
        </p:nvSpPr>
        <p:spPr>
          <a:xfrm>
            <a:off x="9982200" y="333301"/>
            <a:ext cx="1223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Decoder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83705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 Architecture)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2447059"/>
            <a:ext cx="2057400" cy="3486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F8974A-8057-49F8-A0E1-A9AA3F5B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89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6717725" y="4852556"/>
            <a:ext cx="2057400" cy="108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0C5660-64B7-4352-AED9-AA6C8EA3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5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8246C0-F9D5-4D47-B654-0F268DFF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45" y="2150917"/>
            <a:ext cx="3050861" cy="31071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5BBA28-FE06-40C6-B6A3-F15F37300E23}"/>
              </a:ext>
            </a:extLst>
          </p:cNvPr>
          <p:cNvSpPr txBox="1"/>
          <p:nvPr/>
        </p:nvSpPr>
        <p:spPr>
          <a:xfrm>
            <a:off x="591457" y="5468470"/>
            <a:ext cx="11295743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유독 </a:t>
            </a:r>
            <a:r>
              <a:rPr lang="en-US" altLang="ko-KR" sz="1600" dirty="0"/>
              <a:t>Transformer </a:t>
            </a:r>
            <a:r>
              <a:rPr lang="ko-KR" altLang="en-US" sz="1600" dirty="0"/>
              <a:t>부터는 </a:t>
            </a:r>
            <a:r>
              <a:rPr lang="en-US" altLang="ko-KR" sz="1600" dirty="0"/>
              <a:t>Word2Vec </a:t>
            </a:r>
            <a:r>
              <a:rPr lang="ko-KR" altLang="en-US" sz="1600" dirty="0"/>
              <a:t>같은 워드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기법을 거의 사용하지 않아요</a:t>
            </a:r>
            <a:r>
              <a:rPr lang="en-US" altLang="ko-KR" sz="1600" dirty="0"/>
              <a:t>. </a:t>
            </a:r>
            <a:r>
              <a:rPr lang="ko-KR" altLang="en-US" sz="1600" dirty="0"/>
              <a:t>대신 주로 </a:t>
            </a:r>
            <a:r>
              <a:rPr lang="en-US" altLang="ko-KR" sz="1600" b="1" u="sng" dirty="0"/>
              <a:t>Embedding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Layer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(</a:t>
            </a:r>
            <a:r>
              <a:rPr lang="en-US" altLang="ko-KR" sz="1600" b="1" u="sng" dirty="0" err="1"/>
              <a:t>nn.Embedding</a:t>
            </a:r>
            <a:r>
              <a:rPr lang="en-US" altLang="ko-KR" sz="1600" b="1" u="sng" dirty="0"/>
              <a:t>)</a:t>
            </a:r>
            <a:r>
              <a:rPr lang="ko-KR" altLang="en-US" sz="1600" dirty="0"/>
              <a:t>을 사용해요</a:t>
            </a:r>
            <a:r>
              <a:rPr lang="en-US" altLang="ko-KR" sz="1600" dirty="0"/>
              <a:t>. (</a:t>
            </a:r>
            <a:r>
              <a:rPr lang="ko-KR" altLang="en-US" sz="1600" dirty="0"/>
              <a:t>물론 </a:t>
            </a:r>
            <a:r>
              <a:rPr lang="en-US" altLang="ko-KR" sz="1600" dirty="0"/>
              <a:t>RNN</a:t>
            </a:r>
            <a:r>
              <a:rPr lang="ko-KR" altLang="en-US" sz="1600" dirty="0"/>
              <a:t>에서도 쓸 수 있어요</a:t>
            </a:r>
            <a:r>
              <a:rPr lang="en-US" altLang="ko-KR" sz="1600" dirty="0"/>
              <a:t>.) Embedding Layer</a:t>
            </a:r>
            <a:r>
              <a:rPr lang="ko-KR" altLang="en-US" sz="1600" dirty="0"/>
              <a:t>는 각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에 대한 벡터를 가지고 있는 일종의 맵핑 테이블인데</a:t>
            </a:r>
            <a:r>
              <a:rPr lang="en-US" altLang="ko-KR" sz="1600" dirty="0"/>
              <a:t>, Backpropagation</a:t>
            </a:r>
            <a:r>
              <a:rPr lang="ko-KR" altLang="en-US" sz="1600" dirty="0"/>
              <a:t>으로 각 단어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의 벡터가 업데이트 된답니다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CD3BC-7192-4C0F-9D71-1192AC039653}"/>
              </a:ext>
            </a:extLst>
          </p:cNvPr>
          <p:cNvSpPr txBox="1"/>
          <p:nvPr/>
        </p:nvSpPr>
        <p:spPr>
          <a:xfrm>
            <a:off x="5615589" y="4063932"/>
            <a:ext cx="577742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Professor 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dirty="0"/>
              <a:t>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608D6C-D984-4250-869D-315ED0E3F52C}"/>
              </a:ext>
            </a:extLst>
          </p:cNvPr>
          <p:cNvSpPr/>
          <p:nvPr/>
        </p:nvSpPr>
        <p:spPr>
          <a:xfrm>
            <a:off x="2902944" y="3429000"/>
            <a:ext cx="2076679" cy="371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0295CE35-5BC7-489F-8222-E0277D15ACAE}"/>
              </a:ext>
            </a:extLst>
          </p:cNvPr>
          <p:cNvCxnSpPr>
            <a:cxnSpLocks/>
          </p:cNvCxnSpPr>
          <p:nvPr/>
        </p:nvCxnSpPr>
        <p:spPr>
          <a:xfrm>
            <a:off x="4979623" y="3614909"/>
            <a:ext cx="2979239" cy="516890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8F8E0A-A0B1-4488-ADC5-8D36201A40B8}"/>
              </a:ext>
            </a:extLst>
          </p:cNvPr>
          <p:cNvSpPr txBox="1"/>
          <p:nvPr/>
        </p:nvSpPr>
        <p:spPr>
          <a:xfrm>
            <a:off x="548952" y="2558772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/>
              <a:t>0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9F293-3227-449B-849A-207FECB67DAC}"/>
              </a:ext>
            </a:extLst>
          </p:cNvPr>
          <p:cNvSpPr txBox="1"/>
          <p:nvPr/>
        </p:nvSpPr>
        <p:spPr>
          <a:xfrm>
            <a:off x="392270" y="3336380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13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29D5D9-5B62-40DB-808B-21E2097D3C6F}"/>
              </a:ext>
            </a:extLst>
          </p:cNvPr>
          <p:cNvSpPr txBox="1"/>
          <p:nvPr/>
        </p:nvSpPr>
        <p:spPr>
          <a:xfrm>
            <a:off x="762880" y="4687897"/>
            <a:ext cx="226418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ko-KR" altLang="en-US" dirty="0"/>
              <a:t>번 단어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48773-BDAC-4E43-82E2-718607C9D52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6955BC-5E84-4C47-AFC8-EBB0180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32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E7353-9E4B-4378-9201-082BAA30329C}"/>
              </a:ext>
            </a:extLst>
          </p:cNvPr>
          <p:cNvSpPr txBox="1"/>
          <p:nvPr/>
        </p:nvSpPr>
        <p:spPr>
          <a:xfrm>
            <a:off x="1504893" y="5849526"/>
            <a:ext cx="9182214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그런데</a:t>
            </a:r>
            <a:r>
              <a:rPr lang="en-US" altLang="ko-KR" sz="1600" dirty="0"/>
              <a:t>, Recurrent Unit</a:t>
            </a:r>
            <a:r>
              <a:rPr lang="ko-KR" altLang="en-US" sz="1600" dirty="0"/>
              <a:t>이 없어지면 앞과 뒤의 단어에 대한 순서 정보는 어떻게 반영하죠</a:t>
            </a:r>
            <a:r>
              <a:rPr lang="en-US" altLang="ko-KR" sz="1600" dirty="0"/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걱정 마세요</a:t>
            </a:r>
            <a:r>
              <a:rPr lang="en-US" altLang="ko-KR" sz="1600" dirty="0"/>
              <a:t>. Transformer</a:t>
            </a:r>
            <a:r>
              <a:rPr lang="ko-KR" altLang="en-US" sz="1600" dirty="0"/>
              <a:t>에는</a:t>
            </a:r>
            <a:r>
              <a:rPr lang="en-US" altLang="ko-KR" sz="1600" dirty="0"/>
              <a:t> </a:t>
            </a:r>
            <a:r>
              <a:rPr lang="en-US" altLang="ko-KR" sz="1600" b="1" u="sng" dirty="0"/>
              <a:t>Positional Encoding</a:t>
            </a:r>
            <a:r>
              <a:rPr lang="ko-KR" altLang="en-US" sz="1600" dirty="0"/>
              <a:t>이 있거든요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  <p:pic>
        <p:nvPicPr>
          <p:cNvPr id="53250" name="Picture 2" descr="Positional Encoding in NLP - Space Moon">
            <a:extLst>
              <a:ext uri="{FF2B5EF4-FFF2-40B4-BE49-F238E27FC236}">
                <a16:creationId xmlns:a16="http://schemas.microsoft.com/office/drawing/2014/main" id="{3F643383-9E50-42FB-9CDA-33869A33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41" y="2503146"/>
            <a:ext cx="7582766" cy="33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47A387A0-5360-4C62-9FEE-B05D405F46C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69280" y="286792"/>
            <a:ext cx="811147" cy="5702778"/>
          </a:xfrm>
          <a:prstGeom prst="curvedConnector3">
            <a:avLst>
              <a:gd name="adj1" fmla="val -6121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1D4A50-1229-42AC-A72C-6C47BAE18BC5}"/>
              </a:ext>
            </a:extLst>
          </p:cNvPr>
          <p:cNvSpPr txBox="1"/>
          <p:nvPr/>
        </p:nvSpPr>
        <p:spPr>
          <a:xfrm>
            <a:off x="8691566" y="3623961"/>
            <a:ext cx="3069354" cy="11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논문 저자들이 임의로 정의한 </a:t>
            </a:r>
            <a:r>
              <a:rPr lang="ko-KR" altLang="en-US" sz="1600" b="1" u="sng" dirty="0">
                <a:solidFill>
                  <a:srgbClr val="FF0000"/>
                </a:solidFill>
              </a:rPr>
              <a:t>포지션별 테이블</a:t>
            </a:r>
            <a:r>
              <a:rPr lang="en-US" altLang="ko-KR" sz="1600" b="1" u="sng" dirty="0">
                <a:solidFill>
                  <a:srgbClr val="FF0000"/>
                </a:solidFill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어떻게 </a:t>
            </a:r>
            <a:r>
              <a:rPr lang="ko-KR" altLang="en-US" sz="1600" dirty="0" err="1">
                <a:solidFill>
                  <a:srgbClr val="FF0000"/>
                </a:solidFill>
              </a:rPr>
              <a:t>만든지는</a:t>
            </a:r>
            <a:r>
              <a:rPr lang="ko-KR" altLang="en-US" sz="1600" dirty="0">
                <a:solidFill>
                  <a:srgbClr val="FF0000"/>
                </a:solidFill>
              </a:rPr>
              <a:t> 몰라도 됨</a:t>
            </a:r>
            <a:r>
              <a:rPr lang="en-US" altLang="ko-KR" sz="16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81E78-B453-4C8A-83D8-26C306021850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DA2E1C-43DD-4A9A-886C-383EEB84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03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99AAE-CCCF-4BCC-8D5A-FF289BF70277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Professor</a:t>
            </a:r>
            <a:r>
              <a:rPr lang="en-US" altLang="ko-KR" dirty="0"/>
              <a:t> looking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Professor</a:t>
            </a:r>
            <a:r>
              <a:rPr lang="en-US" altLang="ko-KR" b="1" dirty="0"/>
              <a:t>” : [0.42, .1.23, …, 0.23, 0.12]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  <a:r>
              <a:rPr lang="en-US" altLang="ko-KR" b="1" dirty="0"/>
              <a:t>” : [0.0, 1.0,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5"/>
            <a:ext cx="5553426" cy="2336270"/>
            <a:chOff x="277090" y="3203784"/>
            <a:chExt cx="5553426" cy="2336270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18572" y="3203784"/>
              <a:ext cx="5447003" cy="225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4756F7-B73D-44B8-80A0-7CEA845A9AB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059D7-1B40-4DCC-9A46-F2FDDADF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73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6"/>
            <a:ext cx="5553426" cy="2336269"/>
            <a:chOff x="277090" y="3203785"/>
            <a:chExt cx="5553426" cy="2336269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30301" y="3447768"/>
              <a:ext cx="5447003" cy="2767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Professor 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dirty="0"/>
              <a:t> for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looking</a:t>
            </a:r>
            <a:r>
              <a:rPr lang="en-US" altLang="ko-KR" b="1" dirty="0"/>
              <a:t>” : [0.21, 2.20, …, 1.73, 2.02]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/>
              <a:t>” : [0.5, 1.0,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221F0-DE69-46D0-981F-2DA395B30536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A336E-7652-4535-B177-3FAA3C53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00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C96F8A-B654-4EF6-B63F-14FFCEC6F2A6}"/>
              </a:ext>
            </a:extLst>
          </p:cNvPr>
          <p:cNvGrpSpPr/>
          <p:nvPr/>
        </p:nvGrpSpPr>
        <p:grpSpPr>
          <a:xfrm>
            <a:off x="732224" y="3062636"/>
            <a:ext cx="5553426" cy="2336269"/>
            <a:chOff x="277090" y="3203785"/>
            <a:chExt cx="5553426" cy="2336269"/>
          </a:xfrm>
        </p:grpSpPr>
        <p:pic>
          <p:nvPicPr>
            <p:cNvPr id="53250" name="Picture 2" descr="Positional Encoding in NLP - Space Moon">
              <a:extLst>
                <a:ext uri="{FF2B5EF4-FFF2-40B4-BE49-F238E27FC236}">
                  <a16:creationId xmlns:a16="http://schemas.microsoft.com/office/drawing/2014/main" id="{3F643383-9E50-42FB-9CDA-33869A339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t="7776" r="11098" b="79261"/>
            <a:stretch/>
          </p:blipFill>
          <p:spPr bwMode="auto">
            <a:xfrm>
              <a:off x="277090" y="3203785"/>
              <a:ext cx="5553426" cy="233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045AFD2-766D-4084-9F3F-98948577214D}"/>
                </a:ext>
              </a:extLst>
            </p:cNvPr>
            <p:cNvSpPr/>
            <p:nvPr/>
          </p:nvSpPr>
          <p:spPr>
            <a:xfrm>
              <a:off x="330301" y="3779747"/>
              <a:ext cx="5447003" cy="2767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491080" y="2757129"/>
            <a:ext cx="5777428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Professor looking </a:t>
            </a:r>
            <a:r>
              <a:rPr lang="en-US" altLang="ko-KR" b="1" dirty="0">
                <a:solidFill>
                  <a:srgbClr val="FF0000"/>
                </a:solidFill>
              </a:rPr>
              <a:t>for</a:t>
            </a:r>
            <a:r>
              <a:rPr lang="en-US" altLang="ko-KR" dirty="0"/>
              <a:t> a </a:t>
            </a:r>
            <a:r>
              <a:rPr lang="en-US" altLang="ko-KR" dirty="0" err="1"/>
              <a:t>Ph.D</a:t>
            </a:r>
            <a:r>
              <a:rPr lang="en-US" altLang="ko-KR" dirty="0"/>
              <a:t> student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Token : [22</a:t>
            </a:r>
            <a:r>
              <a:rPr lang="ko-KR" altLang="en-US" dirty="0"/>
              <a:t>번</a:t>
            </a:r>
            <a:r>
              <a:rPr lang="en-US" altLang="ko-KR" dirty="0"/>
              <a:t>, 13</a:t>
            </a:r>
            <a:r>
              <a:rPr lang="ko-KR" altLang="en-US" dirty="0"/>
              <a:t>번</a:t>
            </a:r>
            <a:r>
              <a:rPr lang="en-US" altLang="ko-KR" dirty="0"/>
              <a:t>, 42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212</a:t>
            </a:r>
            <a:r>
              <a:rPr lang="ko-KR" altLang="en-US" dirty="0"/>
              <a:t>번</a:t>
            </a:r>
            <a:r>
              <a:rPr lang="en-US" altLang="ko-KR" dirty="0"/>
              <a:t>, 45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Position : [0</a:t>
            </a:r>
            <a:r>
              <a:rPr lang="ko-KR" altLang="en-US" dirty="0"/>
              <a:t>번 </a:t>
            </a:r>
            <a:r>
              <a:rPr lang="en-US" altLang="ko-KR" dirty="0"/>
              <a:t>, 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</a:t>
            </a:r>
            <a:r>
              <a:rPr lang="en-US" altLang="ko-KR" dirty="0"/>
              <a:t>, 5</a:t>
            </a:r>
            <a:r>
              <a:rPr lang="ko-KR" altLang="en-US" dirty="0"/>
              <a:t>번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Token “</a:t>
            </a:r>
            <a:r>
              <a:rPr lang="en-US" altLang="ko-KR" b="1" dirty="0">
                <a:solidFill>
                  <a:srgbClr val="FF0000"/>
                </a:solidFill>
              </a:rPr>
              <a:t>for</a:t>
            </a:r>
            <a:r>
              <a:rPr lang="en-US" altLang="ko-KR" b="1" dirty="0"/>
              <a:t>” : [0.42, .0.13, …, 2.49, 7.22]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Position “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/>
              <a:t>” : [0.0, -0.5, …, 0.0, 1.0]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최종입력 </a:t>
            </a:r>
            <a:r>
              <a:rPr lang="en-US" altLang="ko-KR" b="1" dirty="0"/>
              <a:t>: Token Vector + Position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3D13E-137A-4318-860C-126DDCAE5E55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56347-A897-4E53-A953-E8496415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23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(Input Embedding + Positional Encoding)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pic>
        <p:nvPicPr>
          <p:cNvPr id="53250" name="Picture 2" descr="Positional Encoding in NLP - Space Moon">
            <a:extLst>
              <a:ext uri="{FF2B5EF4-FFF2-40B4-BE49-F238E27FC236}">
                <a16:creationId xmlns:a16="http://schemas.microsoft.com/office/drawing/2014/main" id="{3F643383-9E50-42FB-9CDA-33869A339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7776" r="11098" b="79261"/>
          <a:stretch/>
        </p:blipFill>
        <p:spPr bwMode="auto">
          <a:xfrm>
            <a:off x="732224" y="3062636"/>
            <a:ext cx="5553426" cy="23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88AD-ECC2-4B40-815D-FD033E420A92}"/>
              </a:ext>
            </a:extLst>
          </p:cNvPr>
          <p:cNvSpPr txBox="1"/>
          <p:nvPr/>
        </p:nvSpPr>
        <p:spPr>
          <a:xfrm>
            <a:off x="6501770" y="3588126"/>
            <a:ext cx="520359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모델이 </a:t>
            </a:r>
            <a:r>
              <a:rPr lang="en-US" altLang="ko-KR" dirty="0"/>
              <a:t>Backpropagation </a:t>
            </a:r>
            <a:r>
              <a:rPr lang="ko-KR" altLang="en-US" dirty="0"/>
              <a:t>과정에서 알아서 토큰 벡터에 추가된 포지션 벡터의 역할을</a:t>
            </a:r>
            <a:r>
              <a:rPr lang="en-US" altLang="ko-KR" dirty="0"/>
              <a:t> </a:t>
            </a:r>
            <a:r>
              <a:rPr lang="ko-KR" altLang="en-US" dirty="0"/>
              <a:t>이해하고 위치에 대한 정보를 배운다 </a:t>
            </a:r>
            <a:r>
              <a:rPr lang="en-US" altLang="ko-KR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0D51D-0321-45AD-811B-7EBABA24945D}"/>
              </a:ext>
            </a:extLst>
          </p:cNvPr>
          <p:cNvSpPr txBox="1"/>
          <p:nvPr/>
        </p:nvSpPr>
        <p:spPr>
          <a:xfrm rot="537185">
            <a:off x="4970072" y="2537209"/>
            <a:ext cx="275780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아하 이게 위치정보구나</a:t>
            </a:r>
            <a:r>
              <a:rPr lang="en-US" altLang="ko-KR" b="1" dirty="0"/>
              <a:t>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47CBB-CC00-415E-AC53-3BF8D1F6677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4268A9-7DC9-421C-8AFC-1AEA5717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8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Pre-training, Transformers, and Bi-directionality">
            <a:extLst>
              <a:ext uri="{FF2B5EF4-FFF2-40B4-BE49-F238E27FC236}">
                <a16:creationId xmlns:a16="http://schemas.microsoft.com/office/drawing/2014/main" id="{E22AD283-9A7F-49E3-9238-10F44DFB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 Self Attention)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82A49-9805-4403-9377-CE7D58835572}"/>
              </a:ext>
            </a:extLst>
          </p:cNvPr>
          <p:cNvSpPr/>
          <p:nvPr/>
        </p:nvSpPr>
        <p:spPr>
          <a:xfrm>
            <a:off x="7548995" y="3984914"/>
            <a:ext cx="1132612" cy="62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B76A7F-F731-4910-B1B5-7846AC52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6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4. Translation Training : </a:t>
            </a:r>
            <a:r>
              <a:rPr lang="ko-KR" altLang="en-US" sz="1800" b="1" dirty="0"/>
              <a:t>번역 성능을 향상시키기 위한 학습 방법</a:t>
            </a:r>
            <a:r>
              <a:rPr lang="en-US" altLang="ko-KR" sz="1800" b="1" dirty="0"/>
              <a:t>?</a:t>
            </a:r>
            <a:endParaRPr lang="en-US" altLang="ko-KR" sz="1400" dirty="0"/>
          </a:p>
          <a:p>
            <a:pPr marL="1371600" lvl="2" indent="-457200" algn="l">
              <a:lnSpc>
                <a:spcPct val="100000"/>
              </a:lnSpc>
              <a:buAutoNum type="arabicPeriod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1165087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1. XLM :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Cross-lingual Language Model Pretraining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hlinkClick r:id="rId2"/>
              </a:rPr>
              <a:t>https://arxiv.org/abs/1901.07291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2019)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2. BART &amp; mBART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hlinkClick r:id="rId3"/>
              </a:rPr>
              <a:t>https://arxiv.org/abs/1910.13461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2019)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>
                <a:latin typeface="+mn-ea"/>
                <a:hlinkClick r:id="rId4"/>
              </a:rPr>
              <a:t>https://arxiv.org/abs/2010.10239</a:t>
            </a:r>
            <a:r>
              <a:rPr lang="en-US" altLang="ko-KR" sz="1400" dirty="0"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3. Multi-Task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Learning : 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Multi-task Learning for Multilingual Neural Machine Translation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hlinkClick r:id="rId5"/>
              </a:rPr>
              <a:t>https://arxiv.org/abs/2010.02523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</a:rPr>
              <a:t>4. Pre-LN &amp; Admin &amp;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Very Deep Transformers for Neural Machine Translation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hlinkClick r:id="rId6"/>
              </a:rPr>
              <a:t>https://arxiv.org/pdf/2002.04745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  <a:hlinkClick r:id="rId7"/>
              </a:rPr>
              <a:t>https://arxiv.org/abs/2004.08249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  <a:hlinkClick r:id="rId8"/>
              </a:rPr>
              <a:t>https://arxiv.org/abs/2008.07772</a:t>
            </a:r>
            <a:r>
              <a:rPr lang="en-US" altLang="ko-KR" sz="1400" i="0" dirty="0">
                <a:solidFill>
                  <a:srgbClr val="000000"/>
                </a:solidFill>
                <a:effectLst/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5. </a:t>
            </a:r>
            <a:r>
              <a:rPr lang="en-US" altLang="ko-KR" sz="1400" dirty="0" err="1"/>
              <a:t>DeLighT</a:t>
            </a:r>
            <a:r>
              <a:rPr lang="en-US" altLang="ko-KR" sz="1400" dirty="0"/>
              <a:t> : Very Deep and Light-weight Transformer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hlinkClick r:id="rId9"/>
              </a:rPr>
              <a:t>https://arxiv.org/pdf/2008.00623.pdf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sz="1400" dirty="0">
                <a:solidFill>
                  <a:srgbClr val="292929"/>
                </a:solidFill>
              </a:rPr>
              <a:t>6.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T5 : Exploring the Limits of Transfer Learning with a Unified Text-to-Text Transformer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400" i="0" dirty="0">
                <a:solidFill>
                  <a:srgbClr val="000000"/>
                </a:solidFill>
                <a:effectLst/>
                <a:hlinkClick r:id="rId10"/>
              </a:rPr>
              <a:t>https://arxiv.org/abs/1910.10683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, 2019)</a:t>
            </a:r>
          </a:p>
          <a:p>
            <a:pPr lvl="1" algn="l">
              <a:lnSpc>
                <a:spcPct val="100000"/>
              </a:lnSpc>
            </a:pPr>
            <a:endParaRPr lang="en-US" altLang="ko-KR" sz="140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765A30-5E75-4C21-88A7-E18E642E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11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23492-ACCE-4517-B3B6-F5C2DA2EC1AC}"/>
              </a:ext>
            </a:extLst>
          </p:cNvPr>
          <p:cNvSpPr txBox="1"/>
          <p:nvPr/>
        </p:nvSpPr>
        <p:spPr>
          <a:xfrm>
            <a:off x="3128744" y="5704429"/>
            <a:ext cx="6496025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같은 문장끼리 스스로</a:t>
            </a:r>
            <a:r>
              <a:rPr lang="en-US" altLang="ko-KR" dirty="0"/>
              <a:t>(Self)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계산을 수행</a:t>
            </a:r>
            <a:r>
              <a:rPr lang="en-US" altLang="ko-KR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최종적으로 오른쪽의 </a:t>
            </a:r>
            <a:r>
              <a:rPr lang="en-US" altLang="ko-KR" dirty="0"/>
              <a:t>Attention Map </a:t>
            </a:r>
            <a:r>
              <a:rPr lang="ko-KR" altLang="en-US" dirty="0"/>
              <a:t>만들면 성공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B5D34C-E930-41E3-89CE-2C64A253CBFF}"/>
              </a:ext>
            </a:extLst>
          </p:cNvPr>
          <p:cNvGrpSpPr/>
          <p:nvPr/>
        </p:nvGrpSpPr>
        <p:grpSpPr>
          <a:xfrm>
            <a:off x="2192858" y="2236738"/>
            <a:ext cx="8240877" cy="3206704"/>
            <a:chOff x="1565909" y="2212190"/>
            <a:chExt cx="9682601" cy="3621270"/>
          </a:xfrm>
        </p:grpSpPr>
        <p:pic>
          <p:nvPicPr>
            <p:cNvPr id="62466" name="Picture 2" descr="Transformer architecture, self-attention | Kaggle">
              <a:extLst>
                <a:ext uri="{FF2B5EF4-FFF2-40B4-BE49-F238E27FC236}">
                  <a16:creationId xmlns:a16="http://schemas.microsoft.com/office/drawing/2014/main" id="{A5A39214-6336-43BD-9755-6E3368294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13020" b="5360"/>
            <a:stretch/>
          </p:blipFill>
          <p:spPr bwMode="auto">
            <a:xfrm>
              <a:off x="1565909" y="2283089"/>
              <a:ext cx="4067777" cy="34794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Neural machine translation with attention | TensorFlow Core">
              <a:extLst>
                <a:ext uri="{FF2B5EF4-FFF2-40B4-BE49-F238E27FC236}">
                  <a16:creationId xmlns:a16="http://schemas.microsoft.com/office/drawing/2014/main" id="{D0859B33-D1BC-46C2-BE6D-17E125D1CA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0" t="12020"/>
            <a:stretch/>
          </p:blipFill>
          <p:spPr bwMode="auto">
            <a:xfrm>
              <a:off x="7329861" y="2212190"/>
              <a:ext cx="3918649" cy="362127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화살표: 오른쪽 2">
              <a:extLst>
                <a:ext uri="{FF2B5EF4-FFF2-40B4-BE49-F238E27FC236}">
                  <a16:creationId xmlns:a16="http://schemas.microsoft.com/office/drawing/2014/main" id="{088CD68D-1593-4371-BC60-D80ABA0A0871}"/>
                </a:ext>
              </a:extLst>
            </p:cNvPr>
            <p:cNvSpPr/>
            <p:nvPr/>
          </p:nvSpPr>
          <p:spPr>
            <a:xfrm>
              <a:off x="5892629" y="3722832"/>
              <a:ext cx="1178288" cy="797799"/>
            </a:xfrm>
            <a:prstGeom prst="rightArrow">
              <a:avLst/>
            </a:prstGeom>
            <a:solidFill>
              <a:srgbClr val="FFBD8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D4068F-5CF9-4F43-AAD7-2AE87F978883}"/>
              </a:ext>
            </a:extLst>
          </p:cNvPr>
          <p:cNvSpPr txBox="1"/>
          <p:nvPr/>
        </p:nvSpPr>
        <p:spPr>
          <a:xfrm>
            <a:off x="6167438" y="-239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https://developpaper.com/the-calculation-of-self-attention-in-bert-series/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2C558-0FED-4196-A188-5523D05B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80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E9A617-C58A-4155-847C-6E589B851393}"/>
              </a:ext>
            </a:extLst>
          </p:cNvPr>
          <p:cNvGrpSpPr/>
          <p:nvPr/>
        </p:nvGrpSpPr>
        <p:grpSpPr>
          <a:xfrm>
            <a:off x="4432775" y="2090128"/>
            <a:ext cx="3378307" cy="3760824"/>
            <a:chOff x="5136381" y="1398262"/>
            <a:chExt cx="3662987" cy="4061475"/>
          </a:xfrm>
        </p:grpSpPr>
        <p:pic>
          <p:nvPicPr>
            <p:cNvPr id="64516" name="Picture 4">
              <a:extLst>
                <a:ext uri="{FF2B5EF4-FFF2-40B4-BE49-F238E27FC236}">
                  <a16:creationId xmlns:a16="http://schemas.microsoft.com/office/drawing/2014/main" id="{4E2916BC-CFED-447D-A596-C31EFAD7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504" y="1398262"/>
              <a:ext cx="3241864" cy="40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Pre-training, Transformers, and Bi-directionality">
              <a:extLst>
                <a:ext uri="{FF2B5EF4-FFF2-40B4-BE49-F238E27FC236}">
                  <a16:creationId xmlns:a16="http://schemas.microsoft.com/office/drawing/2014/main" id="{D8DC85B7-8F8E-4A97-BC8C-8DE1358F4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 rot="5400000">
              <a:off x="3951474" y="3232379"/>
              <a:ext cx="2953980" cy="58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6C8253-5C3B-47F7-A04F-CD248979688F}"/>
              </a:ext>
            </a:extLst>
          </p:cNvPr>
          <p:cNvSpPr txBox="1"/>
          <p:nvPr/>
        </p:nvSpPr>
        <p:spPr>
          <a:xfrm>
            <a:off x="160187" y="5790162"/>
            <a:ext cx="1089891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하나의 문장</a:t>
            </a:r>
            <a:r>
              <a:rPr lang="en-US" altLang="ko-KR" dirty="0"/>
              <a:t>(“Thinking Machine”)</a:t>
            </a:r>
            <a:r>
              <a:rPr lang="ko-KR" altLang="en-US" dirty="0"/>
              <a:t>에 각각 다른 </a:t>
            </a:r>
            <a:r>
              <a:rPr lang="en-US" altLang="ko-KR" dirty="0"/>
              <a:t>Weight</a:t>
            </a:r>
            <a:r>
              <a:rPr lang="ko-KR" altLang="en-US" dirty="0"/>
              <a:t>를 곱해서 </a:t>
            </a:r>
            <a:r>
              <a:rPr lang="en-US" altLang="ko-KR" dirty="0"/>
              <a:t>Query, Key, Value </a:t>
            </a:r>
            <a:r>
              <a:rPr lang="ko-KR" altLang="en-US" dirty="0" err="1"/>
              <a:t>텐서를</a:t>
            </a:r>
            <a:r>
              <a:rPr lang="ko-KR" altLang="en-US" dirty="0"/>
              <a:t> 만든다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벡터가 아닌 </a:t>
            </a:r>
            <a:r>
              <a:rPr lang="ko-KR" altLang="en-US" dirty="0" err="1"/>
              <a:t>텐서인</a:t>
            </a:r>
            <a:r>
              <a:rPr lang="ko-KR" altLang="en-US" dirty="0"/>
              <a:t> 이유는 </a:t>
            </a:r>
            <a:r>
              <a:rPr lang="en-US" altLang="ko-KR" dirty="0"/>
              <a:t>RNN</a:t>
            </a:r>
            <a:r>
              <a:rPr lang="ko-KR" altLang="en-US" dirty="0"/>
              <a:t>과 달리 동시에 여러 토큰을 계산하기 때문</a:t>
            </a:r>
            <a:r>
              <a:rPr lang="en-US" altLang="ko-KR" dirty="0"/>
              <a:t>! (Transformer</a:t>
            </a:r>
            <a:r>
              <a:rPr lang="ko-KR" altLang="en-US" dirty="0"/>
              <a:t>는 병렬적이다</a:t>
            </a:r>
            <a:r>
              <a:rPr lang="en-US" altLang="ko-KR" dirty="0"/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>
            <a:off x="9466117" y="4070772"/>
            <a:ext cx="1740477" cy="1533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4520" name="Picture 8">
            <a:extLst>
              <a:ext uri="{FF2B5EF4-FFF2-40B4-BE49-F238E27FC236}">
                <a16:creationId xmlns:a16="http://schemas.microsoft.com/office/drawing/2014/main" id="{6C23BCC4-E250-4F15-BB69-D5D67935E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r="46345" b="81319"/>
          <a:stretch/>
        </p:blipFill>
        <p:spPr bwMode="auto">
          <a:xfrm>
            <a:off x="2027872" y="3319640"/>
            <a:ext cx="2276523" cy="11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71959A-1E53-48A4-AA1F-BAA6B25EF44A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A4480-45F8-453A-9CC3-79550818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72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6C8253-5C3B-47F7-A04F-CD248979688F}"/>
              </a:ext>
            </a:extLst>
          </p:cNvPr>
          <p:cNvSpPr txBox="1"/>
          <p:nvPr/>
        </p:nvSpPr>
        <p:spPr>
          <a:xfrm>
            <a:off x="2612877" y="5192685"/>
            <a:ext cx="579899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1. Query</a:t>
            </a:r>
            <a:r>
              <a:rPr lang="ko-KR" altLang="en-US" dirty="0"/>
              <a:t>와 </a:t>
            </a:r>
            <a:r>
              <a:rPr lang="en-US" altLang="ko-KR" dirty="0"/>
              <a:t>Key</a:t>
            </a:r>
            <a:r>
              <a:rPr lang="ko-KR" altLang="en-US" dirty="0"/>
              <a:t>를 </a:t>
            </a:r>
            <a:r>
              <a:rPr lang="en-US" altLang="ko-KR" dirty="0"/>
              <a:t>Dot Product</a:t>
            </a:r>
            <a:r>
              <a:rPr lang="ko-KR" altLang="en-US" dirty="0"/>
              <a:t>하여 유사도를 구한다</a:t>
            </a:r>
            <a:r>
              <a:rPr lang="en-US" altLang="ko-KR" dirty="0"/>
              <a:t>.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445336" y="3510914"/>
            <a:ext cx="12728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E6F50CE1-49D7-46A3-9DDC-E6F350E4A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r="32957" b="56436"/>
          <a:stretch/>
        </p:blipFill>
        <p:spPr bwMode="auto">
          <a:xfrm>
            <a:off x="4468090" y="3040434"/>
            <a:ext cx="2088574" cy="119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6B6BD-898E-4BF7-94C3-DBD98CD66D5C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316B71-A1E3-4FF3-B52D-800D59D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72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807766-01BD-4E15-80AF-9AB27D09A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-1" r="32957" b="34592"/>
          <a:stretch/>
        </p:blipFill>
        <p:spPr bwMode="auto">
          <a:xfrm>
            <a:off x="4468090" y="3040434"/>
            <a:ext cx="2088574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1E5ED-8EEA-418B-9FF5-A3D933F0B76D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A65B3-08D5-4FBE-9459-DBE0983E3F7C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28FB2E-4477-4115-A1D4-1E3B3651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69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10FD0D-15CA-4336-9A27-7054EC7C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17"/>
          <a:stretch/>
        </p:blipFill>
        <p:spPr>
          <a:xfrm>
            <a:off x="4580288" y="2429693"/>
            <a:ext cx="3987054" cy="2360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5A3C6C-FDD7-4F34-964D-4C62A6D71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17"/>
          <a:stretch/>
        </p:blipFill>
        <p:spPr>
          <a:xfrm>
            <a:off x="328836" y="2429693"/>
            <a:ext cx="4146071" cy="236062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D24F2D-8F1C-4088-AA01-C102B662F7FA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303BB-51F7-4A4E-9409-5C898B074921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76A9A-5371-4ACC-BB0F-64C7C6039E73}"/>
              </a:ext>
            </a:extLst>
          </p:cNvPr>
          <p:cNvSpPr txBox="1"/>
          <p:nvPr/>
        </p:nvSpPr>
        <p:spPr>
          <a:xfrm>
            <a:off x="5343524" y="39947"/>
            <a:ext cx="7267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https://slideslive.com/38940826/t3-high-performance-natural-language-processing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537E6E-2CBF-4BB2-91AD-230489EA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87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637568" y="2994518"/>
            <a:ext cx="929987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807766-01BD-4E15-80AF-9AB27D09A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-1" r="32957" b="34592"/>
          <a:stretch/>
        </p:blipFill>
        <p:spPr bwMode="auto">
          <a:xfrm>
            <a:off x="4468090" y="3040434"/>
            <a:ext cx="2088574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408AA6-8B57-4432-99A7-C782325447C8}"/>
              </a:ext>
            </a:extLst>
          </p:cNvPr>
          <p:cNvSpPr txBox="1"/>
          <p:nvPr/>
        </p:nvSpPr>
        <p:spPr>
          <a:xfrm>
            <a:off x="2612877" y="5192685"/>
            <a:ext cx="611548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결과를 특정한 상수</a:t>
            </a:r>
            <a:r>
              <a:rPr lang="en-US" altLang="ko-KR" dirty="0"/>
              <a:t>(</a:t>
            </a:r>
            <a:r>
              <a:rPr lang="en-US" altLang="ko-KR" dirty="0" err="1"/>
              <a:t>word_dimension</a:t>
            </a:r>
            <a:r>
              <a:rPr lang="en-US" altLang="ko-KR" dirty="0"/>
              <a:t>^(0.5))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/>
              <a:t>계산시</a:t>
            </a:r>
            <a:r>
              <a:rPr lang="ko-KR" altLang="en-US" dirty="0"/>
              <a:t> 값이 너무 폭발해서 안정시키기 위해서라고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A6CE14-A315-4D0D-A679-DE86DE137CF9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AC674-8DEA-4BC6-8902-6A7DC5C4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437546" y="2010586"/>
            <a:ext cx="1314450" cy="559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656FCD2-4D96-4ACF-94E3-211B16FED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26317" b="34592"/>
          <a:stretch/>
        </p:blipFill>
        <p:spPr bwMode="auto">
          <a:xfrm>
            <a:off x="2821131" y="3040434"/>
            <a:ext cx="4203123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95DD41-837C-45B0-9AD7-B78F17808C2F}"/>
              </a:ext>
            </a:extLst>
          </p:cNvPr>
          <p:cNvSpPr txBox="1"/>
          <p:nvPr/>
        </p:nvSpPr>
        <p:spPr>
          <a:xfrm>
            <a:off x="2612877" y="5192685"/>
            <a:ext cx="611548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en-US" altLang="ko-KR" dirty="0" err="1"/>
              <a:t>Softmax</a:t>
            </a:r>
            <a:r>
              <a:rPr lang="ko-KR" altLang="en-US" dirty="0"/>
              <a:t>를 취해서 값을 </a:t>
            </a:r>
            <a:r>
              <a:rPr lang="en-US" altLang="ko-KR" dirty="0"/>
              <a:t>0 ~ 1</a:t>
            </a:r>
            <a:r>
              <a:rPr lang="ko-KR" altLang="en-US" dirty="0"/>
              <a:t>사이로 만들어준다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646E9-E7E3-4DCC-9816-E6778026E780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F6145D-0816-4A6A-A56B-55F572AA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1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12A22E-34BB-4C20-AE4A-DCACE8AE997E}"/>
              </a:ext>
            </a:extLst>
          </p:cNvPr>
          <p:cNvSpPr/>
          <p:nvPr/>
        </p:nvSpPr>
        <p:spPr>
          <a:xfrm flipV="1">
            <a:off x="9850582" y="1524864"/>
            <a:ext cx="1314450" cy="511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E4B8C17-9C8A-4214-8051-48F21C9A9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13112" b="34592"/>
          <a:stretch/>
        </p:blipFill>
        <p:spPr bwMode="auto">
          <a:xfrm>
            <a:off x="2821131" y="3040434"/>
            <a:ext cx="5133110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3F9F33-69E3-4291-900C-62ABA6AD0F7E}"/>
              </a:ext>
            </a:extLst>
          </p:cNvPr>
          <p:cNvSpPr txBox="1"/>
          <p:nvPr/>
        </p:nvSpPr>
        <p:spPr>
          <a:xfrm>
            <a:off x="2612877" y="5192685"/>
            <a:ext cx="611548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계산 결과를 </a:t>
            </a:r>
            <a:r>
              <a:rPr lang="en-US" altLang="ko-KR" dirty="0"/>
              <a:t>Value</a:t>
            </a:r>
            <a:r>
              <a:rPr lang="ko-KR" altLang="en-US" dirty="0"/>
              <a:t>에 곱한다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9596C-9B47-497C-AC44-08E9FBC46C79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CD2147-65F3-4A83-9C1F-E42595D7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9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(Self Attention : </a:t>
            </a:r>
            <a:r>
              <a:rPr lang="ko-KR" altLang="en-US" sz="2000" dirty="0"/>
              <a:t>이전에 봤던 </a:t>
            </a:r>
            <a:r>
              <a:rPr lang="en-US" altLang="ko-KR" sz="2000" dirty="0"/>
              <a:t>RNN </a:t>
            </a:r>
            <a:r>
              <a:rPr lang="ko-KR" altLang="en-US" sz="2000" dirty="0" err="1"/>
              <a:t>어텐션이랑</a:t>
            </a:r>
            <a:r>
              <a:rPr lang="ko-KR" altLang="en-US" sz="2000" dirty="0"/>
              <a:t> 거의 똑같다</a:t>
            </a:r>
            <a:r>
              <a:rPr lang="en-US" altLang="ko-KR" sz="2000" dirty="0"/>
              <a:t>.)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286D8-0EF8-4DA0-9B51-13C27992E5E8}"/>
              </a:ext>
            </a:extLst>
          </p:cNvPr>
          <p:cNvGrpSpPr/>
          <p:nvPr/>
        </p:nvGrpSpPr>
        <p:grpSpPr>
          <a:xfrm>
            <a:off x="8672724" y="1398262"/>
            <a:ext cx="3392632" cy="4061475"/>
            <a:chOff x="7155475" y="1600200"/>
            <a:chExt cx="3867150" cy="4929115"/>
          </a:xfrm>
        </p:grpSpPr>
        <p:pic>
          <p:nvPicPr>
            <p:cNvPr id="64514" name="Picture 2" descr="深度应用]·Keras实现Self-Attention文本分类（机器如何读懂人心） - 知乎">
              <a:extLst>
                <a:ext uri="{FF2B5EF4-FFF2-40B4-BE49-F238E27FC236}">
                  <a16:creationId xmlns:a16="http://schemas.microsoft.com/office/drawing/2014/main" id="{185DB903-A63A-43A2-AE16-AEA87EAB0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5"/>
            <a:stretch/>
          </p:blipFill>
          <p:spPr bwMode="auto">
            <a:xfrm>
              <a:off x="7155475" y="1600200"/>
              <a:ext cx="3867150" cy="3829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295C7B-7CD0-417E-81C5-EA78959C9303}"/>
                </a:ext>
              </a:extLst>
            </p:cNvPr>
            <p:cNvSpPr txBox="1"/>
            <p:nvPr/>
          </p:nvSpPr>
          <p:spPr>
            <a:xfrm>
              <a:off x="8419525" y="5790651"/>
              <a:ext cx="13117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/>
                <a:t>X 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입력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pic>
          <p:nvPicPr>
            <p:cNvPr id="14" name="Picture 2" descr="Pre-training, Transformers, and Bi-directionality">
              <a:extLst>
                <a:ext uri="{FF2B5EF4-FFF2-40B4-BE49-F238E27FC236}">
                  <a16:creationId xmlns:a16="http://schemas.microsoft.com/office/drawing/2014/main" id="{E63588E5-4787-4D65-BF4B-531DC054DF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85" t="66118" r="57889" b="30447"/>
            <a:stretch/>
          </p:blipFill>
          <p:spPr bwMode="auto">
            <a:xfrm>
              <a:off x="8202265" y="5316419"/>
              <a:ext cx="1746262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1753FF9C-57DB-4FAA-AC0B-89EBD254A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6" t="65864" r="65191"/>
          <a:stretch/>
        </p:blipFill>
        <p:spPr bwMode="auto">
          <a:xfrm>
            <a:off x="1340932" y="3614494"/>
            <a:ext cx="957945" cy="9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44D5268-E093-4F48-A784-856291F96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6" t="65864" r="77886"/>
          <a:stretch/>
        </p:blipFill>
        <p:spPr bwMode="auto">
          <a:xfrm>
            <a:off x="2338636" y="3662587"/>
            <a:ext cx="576620" cy="9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890AA08-B7AD-4B52-9B32-3102C353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-1" r="13112" b="34592"/>
          <a:stretch/>
        </p:blipFill>
        <p:spPr bwMode="auto">
          <a:xfrm>
            <a:off x="2821131" y="3040434"/>
            <a:ext cx="5133110" cy="18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ECB107-50BA-4961-AFB3-B4EAE0C9D713}"/>
              </a:ext>
            </a:extLst>
          </p:cNvPr>
          <p:cNvSpPr txBox="1"/>
          <p:nvPr/>
        </p:nvSpPr>
        <p:spPr>
          <a:xfrm>
            <a:off x="57150" y="5093971"/>
            <a:ext cx="11346873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최종 계산 결과 </a:t>
            </a:r>
            <a:r>
              <a:rPr lang="en-US" altLang="ko-KR" dirty="0"/>
              <a:t>Z</a:t>
            </a:r>
            <a:r>
              <a:rPr lang="ko-KR" altLang="en-US" dirty="0"/>
              <a:t>가 다음 레이어로 넘어간다</a:t>
            </a:r>
            <a:r>
              <a:rPr lang="en-US" altLang="ko-KR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/>
              <a:t>이로서 한 문장 내에서도 단어와 단어 사이의 연관성을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파악하여 더 좋은 </a:t>
            </a:r>
            <a:r>
              <a:rPr lang="en-US" altLang="ko-KR" dirty="0"/>
              <a:t>Representation</a:t>
            </a:r>
            <a:r>
              <a:rPr lang="ko-KR" altLang="en-US" dirty="0"/>
              <a:t>을 만들 수 있다</a:t>
            </a:r>
            <a:r>
              <a:rPr lang="en-US" altLang="ko-KR" dirty="0"/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D08A6-59DF-4398-8C20-7E3652F94410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3438FC-8E40-46CF-B805-95F40BB0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274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768604-A632-401C-9022-674799E6CC01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20043-F57B-4747-B4EF-D2AD055BF159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955096-F265-4946-9D19-3D65A275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7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5. Translation Architecture : </a:t>
            </a:r>
            <a:r>
              <a:rPr lang="ko-KR" altLang="en-US" sz="1800" b="1" dirty="0"/>
              <a:t>번역 모델링의 아키텍처는 무엇이 있을까</a:t>
            </a:r>
            <a:r>
              <a:rPr lang="en-US" altLang="ko-KR" sz="1800" b="1" dirty="0"/>
              <a:t>?</a:t>
            </a:r>
            <a:endParaRPr lang="en-US" altLang="ko-KR" sz="1400" dirty="0"/>
          </a:p>
          <a:p>
            <a:pPr marL="1371600" lvl="2" indent="-457200" algn="l">
              <a:lnSpc>
                <a:spcPct val="100000"/>
              </a:lnSpc>
              <a:buAutoNum type="arabicPeriod"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110684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dirty="0"/>
              <a:t>1. MNMT : </a:t>
            </a:r>
            <a:r>
              <a:rPr lang="en-US" altLang="ko-KR" sz="1400" dirty="0">
                <a:solidFill>
                  <a:srgbClr val="24292E"/>
                </a:solidFill>
              </a:rPr>
              <a:t>Complete Multilingual Neural Machine Translation</a:t>
            </a:r>
            <a:endParaRPr lang="en-US" altLang="ko-KR" sz="1400" dirty="0"/>
          </a:p>
          <a:p>
            <a:pPr lvl="1" algn="l">
              <a:lnSpc>
                <a:spcPct val="100000"/>
              </a:lnSpc>
            </a:pP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https://arxiv.org/abs/2010.10239</a:t>
            </a:r>
            <a:r>
              <a:rPr lang="en-US" altLang="ko-KR" sz="1400" dirty="0"/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</a:rPr>
              <a:t>2. M2M : </a:t>
            </a:r>
            <a:r>
              <a:rPr lang="en-US" altLang="ko-KR" sz="1400" i="0" dirty="0">
                <a:solidFill>
                  <a:srgbClr val="000000"/>
                </a:solidFill>
                <a:effectLst/>
              </a:rPr>
              <a:t>Beyond English-Centric Multilingual Machine Translation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hlinkClick r:id="rId3"/>
              </a:rPr>
              <a:t>https://arxiv.org/abs/2010.11125</a:t>
            </a:r>
            <a:r>
              <a:rPr lang="en-US" altLang="ko-KR" sz="1400" dirty="0">
                <a:solidFill>
                  <a:srgbClr val="000000"/>
                </a:solidFill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</a:rPr>
              <a:t>3. M2 : </a:t>
            </a:r>
            <a:r>
              <a:rPr lang="en-US" altLang="ko-KR" sz="1400" i="0" dirty="0">
                <a:solidFill>
                  <a:srgbClr val="24292E"/>
                </a:solidFill>
                <a:effectLst/>
              </a:rPr>
              <a:t>Revisiting Modularized Multilingual NMT to Meet Industrial Demands</a:t>
            </a:r>
          </a:p>
          <a:p>
            <a:pPr lvl="1" algn="l">
              <a:lnSpc>
                <a:spcPct val="10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en-US" altLang="ko-KR" sz="1400" dirty="0">
                <a:solidFill>
                  <a:srgbClr val="000000"/>
                </a:solidFill>
                <a:hlinkClick r:id="rId4"/>
              </a:rPr>
              <a:t>https://arxiv.org/abs/2010.09402</a:t>
            </a:r>
            <a:r>
              <a:rPr lang="en-US" altLang="ko-KR" sz="1400" dirty="0">
                <a:solidFill>
                  <a:srgbClr val="000000"/>
                </a:solidFill>
              </a:rPr>
              <a:t>, 2020)</a:t>
            </a:r>
          </a:p>
          <a:p>
            <a:pPr lvl="1" algn="l">
              <a:lnSpc>
                <a:spcPct val="100000"/>
              </a:lnSpc>
            </a:pPr>
            <a:endParaRPr lang="en-US" altLang="ko-KR" sz="1400" dirty="0">
              <a:solidFill>
                <a:srgbClr val="000000"/>
              </a:solidFill>
            </a:endParaRPr>
          </a:p>
          <a:p>
            <a:pPr lvl="1" algn="l">
              <a:lnSpc>
                <a:spcPct val="100000"/>
              </a:lnSpc>
            </a:pPr>
            <a:endParaRPr lang="en-US" altLang="ko-KR" sz="14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A48E12-68E5-44DF-B45D-56D0A61F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78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B325BE-1D80-4CB2-AF73-80C1186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50" y="2660073"/>
            <a:ext cx="6153814" cy="25613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908F04-0856-4D26-AC3C-C57C32557411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9E833-A6A1-448A-B96E-BD42A82DD0E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F278A4-3E3B-43AC-8C4B-FBCB7F82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902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228445-F00F-404B-91FE-2D6969DBB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62" b="68636"/>
          <a:stretch/>
        </p:blipFill>
        <p:spPr>
          <a:xfrm>
            <a:off x="174250" y="2452255"/>
            <a:ext cx="5921750" cy="2725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B31991-A0CF-4FD5-98B0-A9C6E6A7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08" y="2628901"/>
            <a:ext cx="6203373" cy="2778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3F1DCC-184A-46F6-839F-710DC74DFB9F}"/>
              </a:ext>
            </a:extLst>
          </p:cNvPr>
          <p:cNvSpPr/>
          <p:nvPr/>
        </p:nvSpPr>
        <p:spPr>
          <a:xfrm flipV="1">
            <a:off x="7916140" y="3903376"/>
            <a:ext cx="3186545" cy="89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DAD9C-10BF-4A8C-AAD7-49F8F30714E4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8E6EF3-00A8-4D65-BC50-D55FE5E6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4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04CA1F-3999-4611-A663-5466FA65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5" y="2420121"/>
            <a:ext cx="6777447" cy="339359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200285-FE41-4C60-BE89-582D6B346F41}"/>
              </a:ext>
            </a:extLst>
          </p:cNvPr>
          <p:cNvSpPr/>
          <p:nvPr/>
        </p:nvSpPr>
        <p:spPr>
          <a:xfrm flipV="1">
            <a:off x="7957705" y="2867891"/>
            <a:ext cx="3415145" cy="107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544EA-FCB5-420E-BDC5-E6084438780F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101FB4-C2D5-43D0-AEF9-8347D484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78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352B2-4A78-46D4-83A0-F89F380F6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" y="3298414"/>
            <a:ext cx="6768808" cy="2801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354520-D772-4401-BCE4-F6E4EDC0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23" y="2877396"/>
            <a:ext cx="6768808" cy="28012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183CF4-EE8C-42C7-B919-07C6EEDE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7" y="2456378"/>
            <a:ext cx="6768808" cy="28012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EC6DA2-3D84-4587-9A27-48EFB733FE2E}"/>
              </a:ext>
            </a:extLst>
          </p:cNvPr>
          <p:cNvSpPr/>
          <p:nvPr/>
        </p:nvSpPr>
        <p:spPr>
          <a:xfrm flipV="1">
            <a:off x="7957705" y="2867891"/>
            <a:ext cx="3415145" cy="1075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E7985-7E49-4B15-A615-56AFC14CBDDB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47D106-AA15-4B2D-821F-E8844BCD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32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4D7832-9D97-442D-BB54-EAD9782100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11" t="16916"/>
          <a:stretch/>
        </p:blipFill>
        <p:spPr>
          <a:xfrm>
            <a:off x="363683" y="2843986"/>
            <a:ext cx="1522270" cy="2327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C6758F-D65F-49EE-AA69-5CF51D68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81" t="19179"/>
          <a:stretch/>
        </p:blipFill>
        <p:spPr>
          <a:xfrm>
            <a:off x="846860" y="3262746"/>
            <a:ext cx="1314452" cy="2263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2D4D29-116E-4C10-930B-77A280EEE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81" t="19179"/>
          <a:stretch/>
        </p:blipFill>
        <p:spPr>
          <a:xfrm>
            <a:off x="1054678" y="3524251"/>
            <a:ext cx="1314452" cy="2263981"/>
          </a:xfrm>
          <a:prstGeom prst="rect">
            <a:avLst/>
          </a:prstGeom>
        </p:spPr>
      </p:pic>
      <p:pic>
        <p:nvPicPr>
          <p:cNvPr id="80898" name="Picture 2">
            <a:extLst>
              <a:ext uri="{FF2B5EF4-FFF2-40B4-BE49-F238E27FC236}">
                <a16:creationId xmlns:a16="http://schemas.microsoft.com/office/drawing/2014/main" id="{79989D89-97EA-4809-9466-745DD69C5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5" b="62576"/>
          <a:stretch/>
        </p:blipFill>
        <p:spPr bwMode="auto">
          <a:xfrm>
            <a:off x="3377050" y="3429000"/>
            <a:ext cx="4249054" cy="166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C51A565-4DC7-4B08-819C-3E2231BAC751}"/>
              </a:ext>
            </a:extLst>
          </p:cNvPr>
          <p:cNvSpPr/>
          <p:nvPr/>
        </p:nvSpPr>
        <p:spPr>
          <a:xfrm>
            <a:off x="2436671" y="4355053"/>
            <a:ext cx="872838" cy="301188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14B56D-D4AD-4CB3-9CF8-FDBF73321029}"/>
              </a:ext>
            </a:extLst>
          </p:cNvPr>
          <p:cNvSpPr/>
          <p:nvPr/>
        </p:nvSpPr>
        <p:spPr>
          <a:xfrm flipV="1">
            <a:off x="8662557" y="2249631"/>
            <a:ext cx="1546511" cy="621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2CE5D-380E-4136-8982-9850436AF9A3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06F89-CFD9-4E1A-8597-3DF70707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79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1491B5-ECF0-4795-B017-AC3078DCE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15742" b="-1531"/>
          <a:stretch/>
        </p:blipFill>
        <p:spPr bwMode="auto">
          <a:xfrm>
            <a:off x="277091" y="2298763"/>
            <a:ext cx="8580190" cy="416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D1D84E-C546-4928-B0C8-6FE9D347DCC9}"/>
              </a:ext>
            </a:extLst>
          </p:cNvPr>
          <p:cNvSpPr/>
          <p:nvPr/>
        </p:nvSpPr>
        <p:spPr>
          <a:xfrm flipV="1">
            <a:off x="8678145" y="1595003"/>
            <a:ext cx="1515338" cy="629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5F0AD-6DD7-44DC-A201-046CC23E64FB}"/>
              </a:ext>
            </a:extLst>
          </p:cNvPr>
          <p:cNvSpPr txBox="1"/>
          <p:nvPr/>
        </p:nvSpPr>
        <p:spPr>
          <a:xfrm>
            <a:off x="8050514" y="17553"/>
            <a:ext cx="41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http://jalammar.github.io/illustrated-transformer/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0B7250-B660-4952-9BA8-13E8F258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23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4852555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맵을</a:t>
            </a:r>
            <a:r>
              <a:rPr lang="ko-KR" altLang="en-US" dirty="0"/>
              <a:t> 여러 개 만들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0BDDC-1F07-4583-A0CE-A0200E5D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6" y="3442735"/>
            <a:ext cx="5050139" cy="25286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9CF4801-E7E2-4A3D-8B1C-F5FD79ACD09D}"/>
              </a:ext>
            </a:extLst>
          </p:cNvPr>
          <p:cNvSpPr/>
          <p:nvPr/>
        </p:nvSpPr>
        <p:spPr>
          <a:xfrm>
            <a:off x="4395355" y="3667991"/>
            <a:ext cx="790576" cy="2182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F20B8-0C0E-465B-A70B-87A6C0134DA7}"/>
              </a:ext>
            </a:extLst>
          </p:cNvPr>
          <p:cNvSpPr txBox="1"/>
          <p:nvPr/>
        </p:nvSpPr>
        <p:spPr>
          <a:xfrm>
            <a:off x="7051859" y="60031"/>
            <a:ext cx="514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https://www.youtube.com/watch?v=xhY7m8QVKjo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김동화님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64FE5-999A-46D1-80C6-54AC7F5C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293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699741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하나만 만드는 것 보다 다양한 경우의 수를 고려할 수 있게 된다</a:t>
            </a:r>
            <a:r>
              <a:rPr lang="en-US" altLang="ko-KR" dirty="0"/>
              <a:t>.</a:t>
            </a:r>
          </a:p>
        </p:txBody>
      </p:sp>
      <p:pic>
        <p:nvPicPr>
          <p:cNvPr id="74754" name="Picture 2" descr="Transformer tutorial — DGL 0.4.3post2 documentation">
            <a:extLst>
              <a:ext uri="{FF2B5EF4-FFF2-40B4-BE49-F238E27FC236}">
                <a16:creationId xmlns:a16="http://schemas.microsoft.com/office/drawing/2014/main" id="{B3633A63-577A-4C34-A991-E5A3FFF67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 bwMode="auto">
          <a:xfrm>
            <a:off x="448541" y="3564465"/>
            <a:ext cx="5734050" cy="316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8BB74-6B9B-4202-8229-6AB4BDDF6374}"/>
              </a:ext>
            </a:extLst>
          </p:cNvPr>
          <p:cNvSpPr txBox="1"/>
          <p:nvPr/>
        </p:nvSpPr>
        <p:spPr>
          <a:xfrm>
            <a:off x="5886449" y="60031"/>
            <a:ext cx="6305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https://docs.dgl.ai/en/0.4.x/tutorials/models/4_old_wines/7_transformer.html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6055F2-895B-4380-8C87-F806D79D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26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A5A20-7D16-4D58-B1F2-68592C0372BF}"/>
              </a:ext>
            </a:extLst>
          </p:cNvPr>
          <p:cNvSpPr/>
          <p:nvPr/>
        </p:nvSpPr>
        <p:spPr>
          <a:xfrm>
            <a:off x="8884227" y="1569027"/>
            <a:ext cx="1106632" cy="1267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58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9" name="Picture 2" descr="Convolutional Neural Network Model Innovations for Image Classification">
            <a:extLst>
              <a:ext uri="{FF2B5EF4-FFF2-40B4-BE49-F238E27FC236}">
                <a16:creationId xmlns:a16="http://schemas.microsoft.com/office/drawing/2014/main" id="{C6E4A73B-A530-4719-8A5A-D89841A71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25" y="2808958"/>
            <a:ext cx="4081463" cy="18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E2FF73-01C7-4F25-857B-3B0B975BBCAF}"/>
              </a:ext>
            </a:extLst>
          </p:cNvPr>
          <p:cNvSpPr txBox="1"/>
          <p:nvPr/>
        </p:nvSpPr>
        <p:spPr>
          <a:xfrm>
            <a:off x="8410575" y="4865644"/>
            <a:ext cx="2943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https://arxiv.org/abs/1409.4842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Going Deeper with Convolutions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9832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03182"/>
            <a:ext cx="11698431" cy="587619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endParaRPr lang="en-US" altLang="ko-KR" sz="1600" dirty="0"/>
          </a:p>
          <a:p>
            <a:pPr lvl="1" algn="l">
              <a:lnSpc>
                <a:spcPct val="100000"/>
              </a:lnSpc>
            </a:pPr>
            <a:r>
              <a:rPr lang="en-US" altLang="ko-KR" sz="1800" b="1" dirty="0"/>
              <a:t>6. Discussions : </a:t>
            </a:r>
            <a:r>
              <a:rPr lang="ko-KR" altLang="en-US" sz="1800" b="1" dirty="0"/>
              <a:t>우리가 번역을 진짜 잘하려면 무엇이 필요할까</a:t>
            </a:r>
            <a:r>
              <a:rPr lang="en-US" altLang="ko-KR" sz="1800" b="1" dirty="0"/>
              <a:t>?</a:t>
            </a: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33E3B5C-7A3F-4679-988C-857F360C4D5D}"/>
              </a:ext>
            </a:extLst>
          </p:cNvPr>
          <p:cNvSpPr txBox="1">
            <a:spLocks/>
          </p:cNvSpPr>
          <p:nvPr/>
        </p:nvSpPr>
        <p:spPr>
          <a:xfrm>
            <a:off x="277091" y="1253693"/>
            <a:ext cx="11698431" cy="44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0D485-D333-408A-AA1A-CC4DB91ADAF7}"/>
              </a:ext>
            </a:extLst>
          </p:cNvPr>
          <p:cNvSpPr txBox="1"/>
          <p:nvPr/>
        </p:nvSpPr>
        <p:spPr>
          <a:xfrm>
            <a:off x="277091" y="1851277"/>
            <a:ext cx="11650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1. Performance Aspect</a:t>
            </a: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2. Service / Efficiency Aspect</a:t>
            </a: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84A20A-C36B-416C-8F66-A467573E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442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2FF73-01C7-4F25-857B-3B0B975BBCAF}"/>
              </a:ext>
            </a:extLst>
          </p:cNvPr>
          <p:cNvSpPr txBox="1"/>
          <p:nvPr/>
        </p:nvSpPr>
        <p:spPr>
          <a:xfrm>
            <a:off x="8129587" y="4822781"/>
            <a:ext cx="3529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https://arxiv.org/abs/1611.05431</a:t>
            </a:r>
            <a:endParaRPr lang="en-US" altLang="ko-KR" sz="1400" dirty="0"/>
          </a:p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Lucida Grande"/>
              </a:rPr>
              <a:t>Aggregated Residual Transformations for Deep Neural Networks</a:t>
            </a:r>
          </a:p>
          <a:p>
            <a:endParaRPr lang="ko-KR" altLang="en-US" sz="1400" dirty="0"/>
          </a:p>
        </p:txBody>
      </p:sp>
      <p:pic>
        <p:nvPicPr>
          <p:cNvPr id="10" name="Picture 2" descr="Review: ResNeXt — 1st Runner Up in ILSVRC 2016 (Image Classification) | by  Sik-Ho Tsang | Towards Data Science">
            <a:extLst>
              <a:ext uri="{FF2B5EF4-FFF2-40B4-BE49-F238E27FC236}">
                <a16:creationId xmlns:a16="http://schemas.microsoft.com/office/drawing/2014/main" id="{67C7FF01-467C-49B1-8561-5DA850CA1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25" y="3281363"/>
            <a:ext cx="3974029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612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897225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(Multi-head</a:t>
            </a:r>
            <a:r>
              <a:rPr lang="ko-KR" altLang="en-US" sz="2000" dirty="0"/>
              <a:t> </a:t>
            </a:r>
            <a:r>
              <a:rPr lang="en-US" altLang="ko-KR" sz="2000" dirty="0"/>
              <a:t>Self Attention)</a:t>
            </a:r>
          </a:p>
        </p:txBody>
      </p:sp>
      <p:pic>
        <p:nvPicPr>
          <p:cNvPr id="68610" name="Picture 2" descr="Multi-Head Attention Explained | Papers With Code">
            <a:extLst>
              <a:ext uri="{FF2B5EF4-FFF2-40B4-BE49-F238E27FC236}">
                <a16:creationId xmlns:a16="http://schemas.microsoft.com/office/drawing/2014/main" id="{DF6C1CAC-1F94-451D-AF2C-03E30415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5" y="1401538"/>
            <a:ext cx="3503468" cy="45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02510-D3FB-4A31-9352-43586221A680}"/>
              </a:ext>
            </a:extLst>
          </p:cNvPr>
          <p:cNvSpPr txBox="1"/>
          <p:nvPr/>
        </p:nvSpPr>
        <p:spPr>
          <a:xfrm>
            <a:off x="333376" y="2547359"/>
            <a:ext cx="7459806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이걸 대체 왜 하느냐</a:t>
            </a:r>
            <a:r>
              <a:rPr lang="en-US" altLang="ko-KR" b="1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가령 </a:t>
            </a:r>
            <a:r>
              <a:rPr lang="en-US" altLang="ko-KR" dirty="0"/>
              <a:t>“She is still loving him, but she’s gone”</a:t>
            </a:r>
            <a:r>
              <a:rPr lang="ko-KR" altLang="en-US" dirty="0"/>
              <a:t>와 같은 문장이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여기서 </a:t>
            </a:r>
            <a:r>
              <a:rPr lang="en-US" altLang="ko-KR" dirty="0"/>
              <a:t>“She”</a:t>
            </a:r>
            <a:r>
              <a:rPr lang="ko-KR" altLang="en-US" dirty="0"/>
              <a:t>는 </a:t>
            </a:r>
            <a:r>
              <a:rPr lang="en-US" altLang="ko-KR" dirty="0"/>
              <a:t>“she’s”</a:t>
            </a:r>
            <a:r>
              <a:rPr lang="ko-KR" altLang="en-US" dirty="0"/>
              <a:t>와 동일 인물이기에 연관이 강하다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그러나 </a:t>
            </a:r>
            <a:r>
              <a:rPr lang="en-US" altLang="ko-KR" dirty="0"/>
              <a:t>“is still loving”</a:t>
            </a:r>
            <a:r>
              <a:rPr lang="ko-KR" altLang="en-US" dirty="0"/>
              <a:t>도 </a:t>
            </a:r>
            <a:r>
              <a:rPr lang="en-US" altLang="ko-KR" dirty="0"/>
              <a:t>“She”</a:t>
            </a:r>
            <a:r>
              <a:rPr lang="ko-KR" altLang="en-US" dirty="0"/>
              <a:t>를 설명해주는 말이기에 연관이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------------------------------------------------------------------------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결론적으로 </a:t>
            </a:r>
            <a:r>
              <a:rPr lang="en-US" altLang="ko-KR" dirty="0"/>
              <a:t>“She”</a:t>
            </a:r>
            <a:r>
              <a:rPr lang="ko-KR" altLang="en-US" dirty="0"/>
              <a:t>와 </a:t>
            </a:r>
            <a:r>
              <a:rPr lang="en-US" altLang="ko-KR" dirty="0"/>
              <a:t>“she’s”</a:t>
            </a:r>
            <a:r>
              <a:rPr lang="ko-KR" altLang="en-US" dirty="0"/>
              <a:t>가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“She”</a:t>
            </a:r>
            <a:r>
              <a:rPr lang="ko-KR" altLang="en-US" dirty="0"/>
              <a:t>가 </a:t>
            </a:r>
            <a:r>
              <a:rPr lang="en-US" altLang="ko-KR" dirty="0"/>
              <a:t>“is</a:t>
            </a:r>
            <a:r>
              <a:rPr lang="ko-KR" altLang="en-US" dirty="0"/>
              <a:t> </a:t>
            </a:r>
            <a:r>
              <a:rPr lang="en-US" altLang="ko-KR" dirty="0"/>
              <a:t>still loving”</a:t>
            </a:r>
            <a:r>
              <a:rPr lang="ko-KR" altLang="en-US" dirty="0"/>
              <a:t>과 강하게 </a:t>
            </a:r>
            <a:r>
              <a:rPr lang="ko-KR" altLang="en-US" dirty="0" err="1"/>
              <a:t>맵핑되는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ko-KR" altLang="en-US" dirty="0" err="1"/>
              <a:t>맵도</a:t>
            </a:r>
            <a:r>
              <a:rPr lang="ko-KR" altLang="en-US" dirty="0"/>
              <a:t> 보고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모델에게 더 중요한 </a:t>
            </a:r>
            <a:r>
              <a:rPr lang="ko-KR" altLang="en-US" b="1" u="sng" dirty="0" err="1">
                <a:solidFill>
                  <a:srgbClr val="FF0000"/>
                </a:solidFill>
              </a:rPr>
              <a:t>어텐션맵을</a:t>
            </a:r>
            <a:r>
              <a:rPr lang="ko-KR" altLang="en-US" b="1" u="sng" dirty="0">
                <a:solidFill>
                  <a:srgbClr val="FF0000"/>
                </a:solidFill>
              </a:rPr>
              <a:t> 가중치를 줘서 </a:t>
            </a:r>
            <a:r>
              <a:rPr lang="ko-KR" altLang="en-US" b="1" u="sng" dirty="0" err="1">
                <a:solidFill>
                  <a:srgbClr val="FF0000"/>
                </a:solidFill>
              </a:rPr>
              <a:t>고르게끔</a:t>
            </a:r>
            <a:r>
              <a:rPr lang="ko-KR" altLang="en-US" b="1" u="sng" dirty="0">
                <a:solidFill>
                  <a:srgbClr val="FF0000"/>
                </a:solidFill>
              </a:rPr>
              <a:t> 할 수 있다</a:t>
            </a:r>
            <a:r>
              <a:rPr lang="en-US" altLang="ko-KR" b="1" u="sng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즉</a:t>
            </a:r>
            <a:r>
              <a:rPr lang="en-US" altLang="ko-KR" dirty="0"/>
              <a:t>, Multi-head Attention</a:t>
            </a:r>
            <a:r>
              <a:rPr lang="ko-KR" altLang="en-US" dirty="0"/>
              <a:t>은 앙상블의 개념으로 이해할 수 있다</a:t>
            </a:r>
            <a:r>
              <a:rPr lang="en-US" altLang="ko-KR" dirty="0"/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2A5A20-7D16-4D58-B1F2-68592C0372BF}"/>
              </a:ext>
            </a:extLst>
          </p:cNvPr>
          <p:cNvSpPr/>
          <p:nvPr/>
        </p:nvSpPr>
        <p:spPr>
          <a:xfrm>
            <a:off x="8884227" y="1569027"/>
            <a:ext cx="1106632" cy="1267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0F344D-D9C2-4342-AE9A-5ED70C0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48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2"/>
            <a:ext cx="9817680" cy="5417272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1800" b="1" dirty="0"/>
          </a:p>
          <a:p>
            <a:pPr algn="l"/>
            <a:r>
              <a:rPr lang="en-US" altLang="ko-KR" sz="1600" b="1" dirty="0"/>
              <a:t>Addition : Residual Connection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y = x + F(x)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출력 값을 다시 입력과 더해서 반환한다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dirty="0"/>
              <a:t>Residual Network behave ensemble of shallow networks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https://arxiv.org/abs/1605.06431</a:t>
            </a:r>
            <a:endParaRPr lang="en-US" altLang="ko-KR" sz="1600" dirty="0"/>
          </a:p>
          <a:p>
            <a:pPr algn="l"/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3970" name="Picture 2" descr="PDF] Residual Networks Behave Like Ensembles of Relatively Shallow Networks  | Semantic Scholar">
            <a:extLst>
              <a:ext uri="{FF2B5EF4-FFF2-40B4-BE49-F238E27FC236}">
                <a16:creationId xmlns:a16="http://schemas.microsoft.com/office/drawing/2014/main" id="{B09E93C2-5F9D-433D-99A2-4E27B85D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1" y="3884740"/>
            <a:ext cx="5750502" cy="17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22CC25-6701-409D-A3AF-85EC3A03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44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ko-KR" altLang="en-US" sz="1600" b="1" dirty="0"/>
              <a:t>이걸 대체 왜 하느냐</a:t>
            </a:r>
            <a:r>
              <a:rPr lang="en-US" altLang="ko-KR" sz="1600" b="1" dirty="0"/>
              <a:t>? (</a:t>
            </a:r>
            <a:r>
              <a:rPr lang="ko-KR" altLang="en-US" sz="1600" b="1" dirty="0"/>
              <a:t>가설</a:t>
            </a:r>
            <a:r>
              <a:rPr lang="en-US" altLang="ko-KR" sz="1600" b="1" dirty="0"/>
              <a:t>)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레이어 </a:t>
            </a:r>
            <a:r>
              <a:rPr lang="en-US" altLang="ko-KR" sz="1600" dirty="0"/>
              <a:t>f1</a:t>
            </a:r>
            <a:r>
              <a:rPr lang="ko-KR" altLang="en-US" sz="1600" dirty="0"/>
              <a:t>과 </a:t>
            </a:r>
            <a:r>
              <a:rPr lang="en-US" altLang="ko-KR" sz="1600" dirty="0"/>
              <a:t>f2</a:t>
            </a:r>
            <a:r>
              <a:rPr lang="ko-KR" altLang="en-US" sz="1600" dirty="0"/>
              <a:t>가 망가져도 </a:t>
            </a:r>
            <a:r>
              <a:rPr lang="en-US" altLang="ko-KR" sz="1600" dirty="0"/>
              <a:t>f3</a:t>
            </a:r>
            <a:r>
              <a:rPr lang="ko-KR" altLang="en-US" sz="1600" dirty="0"/>
              <a:t>로 정상적인 </a:t>
            </a:r>
            <a:r>
              <a:rPr lang="ko-KR" altLang="en-US" sz="1600" dirty="0" err="1"/>
              <a:t>그래디언트가</a:t>
            </a:r>
            <a:r>
              <a:rPr lang="ko-KR" altLang="en-US" sz="1600" dirty="0"/>
              <a:t> 흐른다</a:t>
            </a:r>
            <a:r>
              <a:rPr lang="en-US" altLang="ko-KR" sz="1600" dirty="0"/>
              <a:t>!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그에 비해 </a:t>
            </a:r>
            <a:r>
              <a:rPr lang="en-US" altLang="ko-KR" sz="1600" dirty="0"/>
              <a:t>Connection</a:t>
            </a:r>
            <a:r>
              <a:rPr lang="ko-KR" altLang="en-US" sz="1600" dirty="0"/>
              <a:t>이 없으면 에러가 그대로 </a:t>
            </a:r>
            <a:r>
              <a:rPr lang="en-US" altLang="ko-KR" sz="1600" dirty="0"/>
              <a:t>f3</a:t>
            </a:r>
            <a:r>
              <a:rPr lang="ko-KR" altLang="en-US" sz="1600" dirty="0"/>
              <a:t>로 전파된다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Residual Network behave ensemble of shallow networks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https://arxiv.org/abs/1605.06431</a:t>
            </a:r>
            <a:endParaRPr lang="en-US" altLang="ko-KR" sz="1600" dirty="0"/>
          </a:p>
          <a:p>
            <a:pPr algn="l"/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6018" name="Picture 2" descr="PDF] Residual Networks Behave Like Ensembles of Relatively Shallow Networks  | Semantic Scholar">
            <a:extLst>
              <a:ext uri="{FF2B5EF4-FFF2-40B4-BE49-F238E27FC236}">
                <a16:creationId xmlns:a16="http://schemas.microsoft.com/office/drawing/2014/main" id="{11374920-D1BA-4281-B0AF-FBBB3F11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47" y="3741671"/>
            <a:ext cx="4785853" cy="19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1C91D7-6A0D-40F6-9E4B-F05230EB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596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b="1" dirty="0"/>
              <a:t>Layer Normalization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과 동일하지만 적용되는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이 다르다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분포를 안정적으로 바꿔주고</a:t>
            </a:r>
            <a:r>
              <a:rPr lang="en-US" altLang="ko-KR" sz="1600" dirty="0"/>
              <a:t> </a:t>
            </a:r>
            <a:r>
              <a:rPr lang="ko-KR" altLang="en-US" sz="1600" dirty="0"/>
              <a:t>학습을 빠르게 만들어준다</a:t>
            </a:r>
            <a:r>
              <a:rPr lang="en-US" altLang="ko-KR" sz="1600" dirty="0"/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이미지와 달리 자연어는 입력 시퀀스의 길이가 매번 다르기 때문에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보다는 </a:t>
            </a:r>
            <a:r>
              <a:rPr lang="en-US" altLang="ko-KR" sz="1600" dirty="0"/>
              <a:t>Layer Normalization </a:t>
            </a:r>
            <a:r>
              <a:rPr lang="ko-KR" altLang="en-US" sz="1600" dirty="0"/>
              <a:t>이 적합함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Layer</a:t>
            </a:r>
            <a:r>
              <a:rPr lang="ko-KR" altLang="en-US" sz="1600" dirty="0"/>
              <a:t> </a:t>
            </a:r>
            <a:r>
              <a:rPr lang="en-US" altLang="ko-KR" sz="1600" dirty="0"/>
              <a:t>Normalization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https://arxiv.org/abs/1607.06450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7042" name="Picture 2" descr="An Overview of Normalization Methods in Deep Learning | Machine Learning  Explained">
            <a:extLst>
              <a:ext uri="{FF2B5EF4-FFF2-40B4-BE49-F238E27FC236}">
                <a16:creationId xmlns:a16="http://schemas.microsoft.com/office/drawing/2014/main" id="{2CBE1F4B-EDD5-43EC-A3C2-0657819E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72" y="4198938"/>
            <a:ext cx="5560003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DFED5D-7C48-4CB5-A9EF-72F5F487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41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altLang="ko-KR" sz="1600" b="1" dirty="0"/>
              <a:t>Layer Normalization</a:t>
            </a:r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과 동일하지만 적용되는 </a:t>
            </a:r>
            <a:r>
              <a:rPr lang="en-US" altLang="ko-KR" sz="1600" dirty="0"/>
              <a:t>Dimension</a:t>
            </a:r>
            <a:r>
              <a:rPr lang="ko-KR" altLang="en-US" sz="1600" dirty="0"/>
              <a:t>이 다르다</a:t>
            </a:r>
            <a:r>
              <a:rPr lang="en-US" altLang="ko-KR" sz="1600" dirty="0"/>
              <a:t>.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분포를 안정적으로 바꿔주고</a:t>
            </a:r>
            <a:r>
              <a:rPr lang="en-US" altLang="ko-KR" sz="1600" dirty="0"/>
              <a:t> </a:t>
            </a:r>
            <a:r>
              <a:rPr lang="ko-KR" altLang="en-US" sz="1600" dirty="0"/>
              <a:t>학습을 빠르게 만들어준다</a:t>
            </a:r>
            <a:r>
              <a:rPr lang="en-US" altLang="ko-KR" sz="1600" dirty="0"/>
              <a:t>. </a:t>
            </a:r>
          </a:p>
          <a:p>
            <a:pPr marL="285750" indent="-285750" algn="l">
              <a:buFontTx/>
              <a:buChar char="-"/>
            </a:pPr>
            <a:r>
              <a:rPr lang="ko-KR" altLang="en-US" sz="1600" dirty="0"/>
              <a:t>이미지와 달리 자연어는 입력 시퀀스의 길이가 매번 다르기 때문에 </a:t>
            </a:r>
            <a:endParaRPr lang="en-US" altLang="ko-KR" sz="1600" dirty="0"/>
          </a:p>
          <a:p>
            <a:pPr marL="285750" indent="-285750" algn="l">
              <a:buFontTx/>
              <a:buChar char="-"/>
            </a:pPr>
            <a:r>
              <a:rPr lang="en-US" altLang="ko-KR" sz="1600" dirty="0"/>
              <a:t>Batch Normalization</a:t>
            </a:r>
            <a:r>
              <a:rPr lang="ko-KR" altLang="en-US" sz="1600" dirty="0"/>
              <a:t>보다는 </a:t>
            </a:r>
            <a:r>
              <a:rPr lang="en-US" altLang="ko-KR" sz="1600" dirty="0"/>
              <a:t>Layer Normalization </a:t>
            </a:r>
            <a:r>
              <a:rPr lang="ko-KR" altLang="en-US" sz="1600" dirty="0"/>
              <a:t>이 적합함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Layer</a:t>
            </a:r>
            <a:r>
              <a:rPr lang="ko-KR" altLang="en-US" sz="1600" dirty="0"/>
              <a:t> </a:t>
            </a:r>
            <a:r>
              <a:rPr lang="en-US" altLang="ko-KR" sz="1600" dirty="0"/>
              <a:t>Normalization</a:t>
            </a:r>
          </a:p>
          <a:p>
            <a:pPr algn="l"/>
            <a:r>
              <a:rPr lang="en-US" altLang="ko-KR" sz="1600" dirty="0">
                <a:hlinkClick r:id="rId3"/>
              </a:rPr>
              <a:t>https://arxiv.org/abs/1607.06450</a:t>
            </a:r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64581" y="3699164"/>
            <a:ext cx="1132612" cy="35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D611B-4B97-42FD-92E4-BFE61AB4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61" y="4492396"/>
            <a:ext cx="5670839" cy="9550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AF32E-52ED-41B0-BF70-F0398292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7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(Addition</a:t>
            </a:r>
            <a:r>
              <a:rPr lang="ko-KR" altLang="en-US" sz="2000" dirty="0"/>
              <a:t> </a:t>
            </a:r>
            <a:r>
              <a:rPr lang="en-US" altLang="ko-KR" sz="2000" dirty="0"/>
              <a:t>&amp; Layer Normalization)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AF32E-52ED-41B0-BF70-F0398292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C76664-03E4-4E86-B16B-712AFFE9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9" y="2249705"/>
            <a:ext cx="7291962" cy="3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066874-CADE-4961-BCCB-E8C7E75FA299}"/>
              </a:ext>
            </a:extLst>
          </p:cNvPr>
          <p:cNvSpPr txBox="1"/>
          <p:nvPr/>
        </p:nvSpPr>
        <p:spPr>
          <a:xfrm>
            <a:off x="71437" y="6474297"/>
            <a:ext cx="8039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http://mlexplained.com/2018/11/30/an-overview-of-normalization-methods-in-deep-learning/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72C0C-49D2-47C3-B80C-917E072F22E7}"/>
              </a:ext>
            </a:extLst>
          </p:cNvPr>
          <p:cNvSpPr txBox="1"/>
          <p:nvPr/>
        </p:nvSpPr>
        <p:spPr>
          <a:xfrm>
            <a:off x="7870501" y="2350113"/>
            <a:ext cx="322612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212529"/>
                </a:solidFill>
                <a:effectLst/>
                <a:latin typeface="Computer Modern Serif"/>
              </a:rPr>
              <a:t>But when we apply batch normalization to an RNN in the obvious way, we need to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Computer Modern Serif"/>
              </a:rPr>
              <a:t>to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Computer Modern Serif"/>
              </a:rPr>
              <a:t> compute and store separate statistics for each time step in a sequence. This is problematic if a test sequence is longer than any of the training sequences. Layer normalization does not have such problem because its normalization terms depend only on the summed inputs to a layer at the current time-step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AC03A-0A16-4A8A-A470-87C40525A3B7}"/>
              </a:ext>
            </a:extLst>
          </p:cNvPr>
          <p:cNvSpPr txBox="1"/>
          <p:nvPr/>
        </p:nvSpPr>
        <p:spPr>
          <a:xfrm>
            <a:off x="71437" y="58206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/>
              <a:t>Layer</a:t>
            </a:r>
            <a:r>
              <a:rPr lang="ko-KR" altLang="en-US" sz="1800" dirty="0"/>
              <a:t> </a:t>
            </a:r>
            <a:r>
              <a:rPr lang="en-US" altLang="ko-KR" sz="1800" dirty="0"/>
              <a:t>Normalization</a:t>
            </a:r>
          </a:p>
          <a:p>
            <a:pPr algn="l"/>
            <a:r>
              <a:rPr lang="en-US" altLang="ko-KR" sz="1800" dirty="0">
                <a:hlinkClick r:id="rId3"/>
              </a:rPr>
              <a:t>https://arxiv.org/abs/1607.06450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78465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0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en-US" altLang="ko-KR" sz="2000" dirty="0" err="1"/>
              <a:t>Positionwise</a:t>
            </a:r>
            <a:r>
              <a:rPr lang="ko-KR" altLang="en-US" sz="2000" dirty="0"/>
              <a:t> </a:t>
            </a:r>
            <a:r>
              <a:rPr lang="en-US" altLang="ko-KR" sz="2000" dirty="0"/>
              <a:t>Feed</a:t>
            </a:r>
            <a:r>
              <a:rPr lang="ko-KR" altLang="en-US" sz="2000" dirty="0"/>
              <a:t> </a:t>
            </a:r>
            <a:r>
              <a:rPr lang="en-US" altLang="ko-KR" sz="2000" dirty="0"/>
              <a:t>Forward Network)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Convolution, Recurrent </a:t>
            </a:r>
            <a:r>
              <a:rPr lang="ko-KR" altLang="en-US" sz="1600" dirty="0"/>
              <a:t>없이 </a:t>
            </a:r>
            <a:r>
              <a:rPr lang="en-US" altLang="ko-KR" sz="1600" dirty="0"/>
              <a:t>FFN</a:t>
            </a:r>
            <a:r>
              <a:rPr lang="ko-KR" altLang="en-US" sz="1600" dirty="0"/>
              <a:t>만으로 구현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800" dirty="0"/>
              <a:t>Feature</a:t>
            </a:r>
            <a:r>
              <a:rPr lang="ko-KR" altLang="en-US" sz="1800" dirty="0"/>
              <a:t>를 </a:t>
            </a:r>
            <a:r>
              <a:rPr lang="en-US" altLang="ko-KR" sz="1800" dirty="0"/>
              <a:t>4</a:t>
            </a:r>
            <a:r>
              <a:rPr lang="ko-KR" altLang="en-US" sz="1800" dirty="0"/>
              <a:t>배로 키웠다가 다시 줄이고 반환</a:t>
            </a:r>
            <a:endParaRPr lang="en-US" altLang="ko-KR" sz="1800" dirty="0"/>
          </a:p>
          <a:p>
            <a:pPr marL="342900" indent="-342900" algn="l">
              <a:buFontTx/>
              <a:buChar char="-"/>
            </a:pP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43800" y="2940627"/>
            <a:ext cx="1132612" cy="545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5236" name="Picture 4" descr="Understanding Transformers, the Data Science Way | Experfy Insights">
            <a:extLst>
              <a:ext uri="{FF2B5EF4-FFF2-40B4-BE49-F238E27FC236}">
                <a16:creationId xmlns:a16="http://schemas.microsoft.com/office/drawing/2014/main" id="{A669CFB6-91FD-402C-AC22-2C67D86E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1" y="3545896"/>
            <a:ext cx="3528147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FA09BE-5808-4AF1-AA5E-4DE4B6EB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85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(Add &amp; Norm)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7554190" y="2722418"/>
            <a:ext cx="1132612" cy="316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D3C51-0DF4-4D8A-AB19-8E337521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78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를 총 </a:t>
            </a:r>
            <a:r>
              <a:rPr lang="en-US" altLang="ko-KR" sz="1600" dirty="0"/>
              <a:t>6</a:t>
            </a:r>
            <a:r>
              <a:rPr lang="ko-KR" altLang="en-US" sz="1600" dirty="0"/>
              <a:t>개 레이어로 중첩했음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</a:t>
            </a:r>
            <a:r>
              <a:rPr lang="ko-KR" altLang="en-US" sz="1600" dirty="0"/>
              <a:t>의 최종 </a:t>
            </a:r>
            <a:r>
              <a:rPr lang="ko-KR" altLang="en-US" sz="1600" dirty="0" err="1"/>
              <a:t>출력값이</a:t>
            </a:r>
            <a:r>
              <a:rPr lang="ko-KR" altLang="en-US" sz="1600" dirty="0"/>
              <a:t> </a:t>
            </a:r>
            <a:r>
              <a:rPr lang="en-US" altLang="ko-KR" sz="1600" dirty="0"/>
              <a:t>Decoder</a:t>
            </a:r>
            <a:r>
              <a:rPr lang="ko-KR" altLang="en-US" sz="1600" dirty="0"/>
              <a:t>의 </a:t>
            </a:r>
            <a:r>
              <a:rPr lang="en-US" altLang="ko-KR" sz="1600" dirty="0"/>
              <a:t>Key, Value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넘어감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F6633C3-B812-405C-BAB3-2DE7E130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801" y="164831"/>
            <a:ext cx="2229571" cy="64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B3AEBA-760F-40F0-A6C4-E17D5120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0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0BD47-A086-4648-AFD2-AF14FD4A33DF}"/>
              </a:ext>
            </a:extLst>
          </p:cNvPr>
          <p:cNvSpPr txBox="1"/>
          <p:nvPr/>
        </p:nvSpPr>
        <p:spPr>
          <a:xfrm>
            <a:off x="3047489" y="3568055"/>
            <a:ext cx="60970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Background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u="sng" dirty="0"/>
              <a:t>발표를 이해하기 위해 필요한 얕고 넓은 지식들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75F916-8FCA-468E-9011-98F13A53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78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(Decoder Architecture)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33302"/>
            <a:ext cx="2202872" cy="6191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31DB67-0767-4EAB-A33F-63473075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09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(Output Embedding + Positional Encoding)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marL="457200" indent="-4572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4862944"/>
            <a:ext cx="2202872" cy="166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9C76C4-B2C8-40C4-A48C-2750D617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259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(Output Embedding + Positional Encoding)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marL="457200" indent="-4572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4862944"/>
            <a:ext cx="2202872" cy="166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9C76C4-B2C8-40C4-A48C-2750D617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1ED38-FDD8-46ED-8820-019B5F63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28" y="3494521"/>
            <a:ext cx="3404082" cy="223837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2947DF2-9EED-48FD-B62B-F2A02B646AB5}"/>
              </a:ext>
            </a:extLst>
          </p:cNvPr>
          <p:cNvCxnSpPr>
            <a:cxnSpLocks/>
          </p:cNvCxnSpPr>
          <p:nvPr/>
        </p:nvCxnSpPr>
        <p:spPr>
          <a:xfrm flipH="1" flipV="1">
            <a:off x="5815013" y="5010150"/>
            <a:ext cx="3243263" cy="13253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696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(Masked Multi-head Attention = Casual Attention)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동일한데</a:t>
            </a:r>
            <a:r>
              <a:rPr lang="en-US" altLang="ko-KR" sz="1600" dirty="0"/>
              <a:t>, Masking</a:t>
            </a:r>
            <a:r>
              <a:rPr lang="ko-KR" altLang="en-US" sz="1600" dirty="0"/>
              <a:t>만 추가 됨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Casual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(Causal Language Modeling)</a:t>
            </a:r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아래와 같은 역삼각형 </a:t>
            </a:r>
            <a:r>
              <a:rPr lang="ko-KR" altLang="en-US" sz="1600" dirty="0" err="1"/>
              <a:t>마스킹을</a:t>
            </a:r>
            <a:r>
              <a:rPr lang="ko-KR" altLang="en-US" sz="1600" dirty="0"/>
              <a:t> 추가함</a:t>
            </a:r>
            <a:r>
              <a:rPr lang="en-US" altLang="ko-KR" sz="1600" dirty="0"/>
              <a:t>. (</a:t>
            </a:r>
            <a:r>
              <a:rPr lang="ko-KR" altLang="en-US" sz="1600" dirty="0"/>
              <a:t>해당 부분 계산 금지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491346"/>
            <a:ext cx="1672936" cy="123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0114" name="Picture 2" descr="On masked multi-head attention and layer normalization in transformer model  - Cross Validated">
            <a:extLst>
              <a:ext uri="{FF2B5EF4-FFF2-40B4-BE49-F238E27FC236}">
                <a16:creationId xmlns:a16="http://schemas.microsoft.com/office/drawing/2014/main" id="{A36A8D3B-50D8-4BB9-8BC2-D10688A2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2" y="3867685"/>
            <a:ext cx="2759218" cy="26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77E291-82EC-498F-B490-7CAACBCE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31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(Masked Multi-head Attention = Casual Attention)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Teacher</a:t>
            </a:r>
            <a:r>
              <a:rPr lang="ko-KR" altLang="en-US" sz="1600" dirty="0"/>
              <a:t> </a:t>
            </a:r>
            <a:r>
              <a:rPr lang="en-US" altLang="ko-KR" sz="1600" dirty="0"/>
              <a:t>Forcing</a:t>
            </a:r>
            <a:r>
              <a:rPr lang="ko-KR" altLang="en-US" sz="1600" dirty="0"/>
              <a:t>하여 학습을 진행하는데</a:t>
            </a:r>
            <a:r>
              <a:rPr lang="en-US" altLang="ko-KR" sz="1600" dirty="0"/>
              <a:t> </a:t>
            </a:r>
            <a:r>
              <a:rPr lang="ko-KR" altLang="en-US" sz="1600" dirty="0"/>
              <a:t>생성하기도 전에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다음 단어가 무엇인지 보고 </a:t>
            </a:r>
            <a:r>
              <a:rPr lang="ko-KR" altLang="en-US" sz="1600" dirty="0" err="1"/>
              <a:t>어텐션을</a:t>
            </a:r>
            <a:r>
              <a:rPr lang="ko-KR" altLang="en-US" sz="1600" dirty="0"/>
              <a:t> 계산하 것은 라벨 </a:t>
            </a:r>
            <a:r>
              <a:rPr lang="ko-KR" altLang="en-US" sz="1600" dirty="0" err="1"/>
              <a:t>치팅임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 Attention</a:t>
            </a:r>
            <a:r>
              <a:rPr lang="ko-KR" altLang="en-US" sz="1600" dirty="0"/>
              <a:t>은 왼쪽</a:t>
            </a:r>
            <a:r>
              <a:rPr lang="en-US" altLang="ko-KR" sz="1600" dirty="0"/>
              <a:t> / </a:t>
            </a:r>
            <a:r>
              <a:rPr lang="ko-KR" altLang="en-US" sz="1600" dirty="0" err="1"/>
              <a:t>디코더</a:t>
            </a:r>
            <a:r>
              <a:rPr lang="ko-KR" altLang="en-US" sz="1600" dirty="0"/>
              <a:t>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은 오른쪽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3491346"/>
            <a:ext cx="1672936" cy="1236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49E76-ADB2-4821-8B59-DFF79D586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1" y="3686713"/>
            <a:ext cx="5708506" cy="25807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B9E4C7-8AE7-4A84-8749-7FAAF42A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287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Cross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(Encoder</a:t>
            </a:r>
            <a:r>
              <a:rPr lang="ko-KR" altLang="en-US" sz="1600" dirty="0"/>
              <a:t>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연결됨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RNN </a:t>
            </a:r>
            <a:r>
              <a:rPr lang="ko-KR" altLang="en-US" sz="1600" dirty="0" err="1"/>
              <a:t>어텐션에서처럼</a:t>
            </a:r>
            <a:r>
              <a:rPr lang="ko-KR" altLang="en-US" sz="1600" dirty="0"/>
              <a:t> </a:t>
            </a:r>
            <a:r>
              <a:rPr lang="en-US" altLang="ko-KR" sz="1600" dirty="0"/>
              <a:t>Key</a:t>
            </a:r>
            <a:r>
              <a:rPr lang="ko-KR" altLang="en-US" sz="1600" dirty="0"/>
              <a:t>와 </a:t>
            </a:r>
            <a:r>
              <a:rPr lang="en-US" altLang="ko-KR" sz="1600" dirty="0"/>
              <a:t>Value</a:t>
            </a:r>
            <a:r>
              <a:rPr lang="ko-KR" altLang="en-US" sz="1600" dirty="0"/>
              <a:t>는 인코더로부터 제공받고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Query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디코더가</a:t>
            </a:r>
            <a:r>
              <a:rPr lang="ko-KR" altLang="en-US" sz="1600" dirty="0"/>
              <a:t> 현재 생성하고자 하는 </a:t>
            </a:r>
            <a:r>
              <a:rPr lang="en-US" altLang="ko-KR" sz="1600" dirty="0"/>
              <a:t>Representation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en-US" altLang="ko-KR" sz="28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2504210"/>
            <a:ext cx="1672936" cy="103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7D603-643A-4BC2-87A6-1E148A54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00" y="3471863"/>
            <a:ext cx="4680495" cy="31120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B3FA7-4F77-4E98-9798-8951F71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4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algn="l"/>
            <a:r>
              <a:rPr lang="ko-KR" altLang="en-US" sz="1600" dirty="0" err="1"/>
              <a:t>번외편</a:t>
            </a:r>
            <a:r>
              <a:rPr lang="en-US" altLang="ko-KR" sz="1600" dirty="0"/>
              <a:t>: </a:t>
            </a:r>
            <a:r>
              <a:rPr lang="ko-KR" altLang="en-US" sz="1600" dirty="0"/>
              <a:t>왜 </a:t>
            </a:r>
            <a:r>
              <a:rPr lang="en-US" altLang="ko-KR" sz="1600" dirty="0"/>
              <a:t>.(</a:t>
            </a:r>
            <a:r>
              <a:rPr lang="ko-KR" altLang="en-US" sz="1600" dirty="0"/>
              <a:t>마침표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 높을까</a:t>
            </a:r>
            <a:r>
              <a:rPr lang="en-US" altLang="ko-KR" sz="1600" dirty="0"/>
              <a:t>?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853055" y="2504210"/>
            <a:ext cx="1672936" cy="1033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B3FA7-4F77-4E98-9798-8951F71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846C0-00FF-4E6A-AEAF-7C7FC822C557}"/>
              </a:ext>
            </a:extLst>
          </p:cNvPr>
          <p:cNvSpPr txBox="1"/>
          <p:nvPr/>
        </p:nvSpPr>
        <p:spPr>
          <a:xfrm>
            <a:off x="2397704" y="4235617"/>
            <a:ext cx="32281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관심있으신 분들만 보세요</a:t>
            </a:r>
            <a:r>
              <a:rPr lang="en-US" altLang="ko-KR" sz="1200" dirty="0"/>
              <a:t>~</a:t>
            </a:r>
          </a:p>
          <a:p>
            <a:endParaRPr lang="en-US" altLang="ko-KR" sz="1200" dirty="0"/>
          </a:p>
          <a:p>
            <a:r>
              <a:rPr lang="ko-KR" altLang="en-US" sz="1200" dirty="0"/>
              <a:t>https://github.com/kakaobrain/nlp-paper-reading/blob/master/notes/attention_is_not_only_a_weight.md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308344-5CEC-4FC4-80C6-11452DBA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13" y="3276599"/>
            <a:ext cx="2115132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676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(Encoder-Decoder Attention = Cross Attention)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Cross Attention</a:t>
            </a:r>
            <a:r>
              <a:rPr lang="ko-KR" altLang="en-US" sz="1600" dirty="0"/>
              <a:t>이라고도 부름 </a:t>
            </a:r>
            <a:r>
              <a:rPr lang="en-US" altLang="ko-KR" sz="1600" dirty="0"/>
              <a:t>(Encoder</a:t>
            </a:r>
            <a:r>
              <a:rPr lang="ko-KR" altLang="en-US" sz="1600" dirty="0"/>
              <a:t>와 </a:t>
            </a:r>
            <a:r>
              <a:rPr lang="en-US" altLang="ko-KR" sz="1600" dirty="0"/>
              <a:t>Decoder</a:t>
            </a:r>
            <a:r>
              <a:rPr lang="ko-KR" altLang="en-US" sz="1600" dirty="0"/>
              <a:t>가 연결됨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Encoder </a:t>
            </a:r>
            <a:r>
              <a:rPr lang="ko-KR" altLang="en-US" sz="1600" dirty="0"/>
              <a:t>마지막 출력이 </a:t>
            </a:r>
            <a:r>
              <a:rPr lang="en-US" altLang="ko-KR" sz="1600" dirty="0"/>
              <a:t>Key</a:t>
            </a:r>
            <a:r>
              <a:rPr lang="ko-KR" altLang="en-US" sz="1600" dirty="0"/>
              <a:t>와 </a:t>
            </a:r>
            <a:r>
              <a:rPr lang="en-US" altLang="ko-KR" sz="1600" dirty="0"/>
              <a:t>Value</a:t>
            </a:r>
            <a:r>
              <a:rPr lang="ko-KR" altLang="en-US" sz="1600" dirty="0"/>
              <a:t>가 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Decoder</a:t>
            </a:r>
            <a:r>
              <a:rPr lang="ko-KR" altLang="en-US" sz="1600" dirty="0"/>
              <a:t>는 매번 </a:t>
            </a:r>
            <a:r>
              <a:rPr lang="en-US" altLang="ko-KR" sz="1600" dirty="0"/>
              <a:t>Encoder</a:t>
            </a:r>
            <a:r>
              <a:rPr lang="ko-KR" altLang="en-US" sz="1600" dirty="0"/>
              <a:t>의 출력을 참고해서 출력을 결정한다</a:t>
            </a:r>
            <a:r>
              <a:rPr lang="en-US" altLang="ko-KR" sz="1600" dirty="0"/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pic>
        <p:nvPicPr>
          <p:cNvPr id="8" name="Picture 2" descr="What Are Transformer Models in Machine Learning? | Lionbridge AI">
            <a:extLst>
              <a:ext uri="{FF2B5EF4-FFF2-40B4-BE49-F238E27FC236}">
                <a16:creationId xmlns:a16="http://schemas.microsoft.com/office/drawing/2014/main" id="{5121A13A-BDFD-4FF7-A384-4B33F5838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78" y="1327044"/>
            <a:ext cx="4812320" cy="463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00368-4A49-4DB5-9A08-B46AD63E397E}"/>
              </a:ext>
            </a:extLst>
          </p:cNvPr>
          <p:cNvSpPr txBox="1"/>
          <p:nvPr/>
        </p:nvSpPr>
        <p:spPr>
          <a:xfrm>
            <a:off x="4695824" y="51956"/>
            <a:ext cx="8043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https://lionbridge.ai/articles/transformers-in-nlp-creating-a-translator-model-from-scratch/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9B3E4B-686C-49C5-B530-AE939525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36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</a:t>
            </a:r>
            <a:r>
              <a:rPr lang="en-US" altLang="ko-KR" sz="2000" dirty="0" err="1"/>
              <a:t>Positionwise</a:t>
            </a:r>
            <a:r>
              <a:rPr lang="ko-KR" altLang="en-US" sz="2000" dirty="0"/>
              <a:t> </a:t>
            </a:r>
            <a:r>
              <a:rPr lang="en-US" altLang="ko-KR" sz="2000" dirty="0"/>
              <a:t>Feed Forward Network)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이전에 설명한 내용과 동일하여 생략</a:t>
            </a: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941378" y="1641763"/>
            <a:ext cx="1480704" cy="91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3AD296-04CE-47A9-9066-9A1D73F3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95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Pre-training, Transformers, and Bi-directionality">
            <a:extLst>
              <a:ext uri="{FF2B5EF4-FFF2-40B4-BE49-F238E27FC236}">
                <a16:creationId xmlns:a16="http://schemas.microsoft.com/office/drawing/2014/main" id="{4F88CF02-21F6-4FE4-A3CE-3EDC2ADD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931" y="333301"/>
            <a:ext cx="4273237" cy="61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Transformer</a:t>
            </a:r>
          </a:p>
          <a:p>
            <a:pPr algn="l"/>
            <a:r>
              <a:rPr lang="en-US" altLang="ko-KR" sz="2000" dirty="0"/>
              <a:t>(Final Linear &amp; </a:t>
            </a:r>
            <a:r>
              <a:rPr lang="en-US" altLang="ko-KR" sz="2000" dirty="0" err="1"/>
              <a:t>Softmax</a:t>
            </a:r>
            <a:r>
              <a:rPr lang="en-US" altLang="ko-KR" sz="2000" dirty="0"/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전체 </a:t>
            </a:r>
            <a:r>
              <a:rPr lang="en-US" altLang="ko-KR" sz="1600" dirty="0"/>
              <a:t>Vocab(</a:t>
            </a:r>
            <a:r>
              <a:rPr lang="ko-KR" altLang="en-US" sz="1600" dirty="0"/>
              <a:t>사전</a:t>
            </a:r>
            <a:r>
              <a:rPr lang="en-US" altLang="ko-KR" sz="1600" dirty="0"/>
              <a:t>) size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변환하여 </a:t>
            </a:r>
            <a:r>
              <a:rPr lang="en-US" altLang="ko-KR" sz="1600" dirty="0"/>
              <a:t>Vocab</a:t>
            </a:r>
            <a:r>
              <a:rPr lang="ko-KR" altLang="en-US" sz="1600" dirty="0"/>
              <a:t>에서 단어 예측</a:t>
            </a:r>
            <a:endParaRPr lang="en-US" altLang="ko-KR" sz="16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5CB045-08DF-4981-8D14-A819D752E77A}"/>
              </a:ext>
            </a:extLst>
          </p:cNvPr>
          <p:cNvSpPr/>
          <p:nvPr/>
        </p:nvSpPr>
        <p:spPr>
          <a:xfrm>
            <a:off x="8946573" y="333301"/>
            <a:ext cx="1480704" cy="1339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9FA14F29-4BB2-446E-8D81-99E03C26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5" y="3080905"/>
            <a:ext cx="5241169" cy="33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327D93E-CD9C-46CC-BCCF-D298CD92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5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95F97-1FB3-4E5D-BFA3-8E390F563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091" y="-114299"/>
            <a:ext cx="7469334" cy="9715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3"/>
            <a:ext cx="11698431" cy="440026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</a:t>
            </a:r>
            <a:r>
              <a:rPr lang="ko-KR" altLang="en-US" b="1" dirty="0"/>
              <a:t> </a:t>
            </a:r>
            <a:r>
              <a:rPr lang="en-US" altLang="ko-KR" b="1" dirty="0"/>
              <a:t>: Machine Translation ??</a:t>
            </a:r>
          </a:p>
          <a:p>
            <a:pPr marL="457200" indent="-457200" algn="l">
              <a:buAutoNum type="arabicPeriod"/>
            </a:pPr>
            <a:endParaRPr lang="en-US" altLang="ko-KR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984747-8599-4F0F-A51F-AA4C54575245}"/>
              </a:ext>
            </a:extLst>
          </p:cNvPr>
          <p:cNvGrpSpPr/>
          <p:nvPr/>
        </p:nvGrpSpPr>
        <p:grpSpPr>
          <a:xfrm>
            <a:off x="1593359" y="2289390"/>
            <a:ext cx="9659909" cy="3823855"/>
            <a:chOff x="1627910" y="2019226"/>
            <a:chExt cx="9659909" cy="38238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D8EC81-F79C-4E64-8FD7-B2C600F368C0}"/>
                </a:ext>
              </a:extLst>
            </p:cNvPr>
            <p:cNvSpPr txBox="1"/>
            <p:nvPr/>
          </p:nvSpPr>
          <p:spPr>
            <a:xfrm>
              <a:off x="4792461" y="3228200"/>
              <a:ext cx="6495358" cy="1128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/>
                <a:t>Machine Translation =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/>
                <a:t>Machine (</a:t>
              </a:r>
              <a:r>
                <a:rPr lang="ko-KR" altLang="en-US" sz="2400" dirty="0"/>
                <a:t>기계가</a:t>
              </a:r>
              <a:r>
                <a:rPr lang="en-US" altLang="ko-KR" sz="2400" dirty="0"/>
                <a:t>) + Translation (</a:t>
              </a:r>
              <a:r>
                <a:rPr lang="ko-KR" altLang="en-US" sz="2400" dirty="0"/>
                <a:t>번역한다</a:t>
              </a:r>
              <a:r>
                <a:rPr lang="en-US" altLang="ko-KR" sz="2400" dirty="0"/>
                <a:t>)</a:t>
              </a:r>
            </a:p>
          </p:txBody>
        </p:sp>
        <p:pic>
          <p:nvPicPr>
            <p:cNvPr id="2050" name="Picture 2" descr="Google 구글 번역기">
              <a:extLst>
                <a:ext uri="{FF2B5EF4-FFF2-40B4-BE49-F238E27FC236}">
                  <a16:creationId xmlns:a16="http://schemas.microsoft.com/office/drawing/2014/main" id="{50DB2135-02A2-4AF4-98A7-2FB31811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910" y="2019226"/>
              <a:ext cx="3059084" cy="382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1AE2DB-23C7-4906-9CF3-7573E68B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52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B68518-AB2F-4092-9975-2C8AF65EA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" t="15475" r="6293" b="17877"/>
          <a:stretch/>
        </p:blipFill>
        <p:spPr>
          <a:xfrm>
            <a:off x="604505" y="2941615"/>
            <a:ext cx="7141920" cy="3351894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D953FDF5-41BB-4902-B0C7-CFD7DB03ED41}"/>
              </a:ext>
            </a:extLst>
          </p:cNvPr>
          <p:cNvSpPr txBox="1">
            <a:spLocks/>
          </p:cNvSpPr>
          <p:nvPr/>
        </p:nvSpPr>
        <p:spPr>
          <a:xfrm>
            <a:off x="8882671" y="4284874"/>
            <a:ext cx="2186449" cy="483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Text Classification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D6A6B5-1883-4C37-BDEA-DF40A2DE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02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2901F61-DE31-4342-9FBA-68ED44CE20D7}"/>
              </a:ext>
            </a:extLst>
          </p:cNvPr>
          <p:cNvSpPr txBox="1">
            <a:spLocks/>
          </p:cNvSpPr>
          <p:nvPr/>
        </p:nvSpPr>
        <p:spPr>
          <a:xfrm>
            <a:off x="6569828" y="4245252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dirty="0"/>
              <a:t>Named Entity Recognition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646AD4-D949-4870-9096-DD7354C68159}"/>
              </a:ext>
            </a:extLst>
          </p:cNvPr>
          <p:cNvGrpSpPr/>
          <p:nvPr/>
        </p:nvGrpSpPr>
        <p:grpSpPr>
          <a:xfrm>
            <a:off x="277091" y="2980438"/>
            <a:ext cx="6246494" cy="3632786"/>
            <a:chOff x="3564256" y="2543175"/>
            <a:chExt cx="5046344" cy="30272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CA615A8-5F16-483D-A57C-0DC378173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08" t="28808" r="32632" b="48174"/>
            <a:stretch/>
          </p:blipFill>
          <p:spPr>
            <a:xfrm>
              <a:off x="3564256" y="2759917"/>
              <a:ext cx="2719094" cy="26606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ED057A-96A9-4C67-AEF4-8AA443CD8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24" t="53226" r="32632" b="17591"/>
            <a:stretch/>
          </p:blipFill>
          <p:spPr>
            <a:xfrm>
              <a:off x="6137248" y="2543175"/>
              <a:ext cx="2473352" cy="3027272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522C07-C2D7-4AA9-94EF-E555C2EB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504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3DABB88-A080-42E4-9FD1-8BDEEEA69D12}"/>
              </a:ext>
            </a:extLst>
          </p:cNvPr>
          <p:cNvSpPr txBox="1">
            <a:spLocks/>
          </p:cNvSpPr>
          <p:nvPr/>
        </p:nvSpPr>
        <p:spPr>
          <a:xfrm>
            <a:off x="8821189" y="4206938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/>
              <a:t>Machine Translation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098006-3C14-40F2-A855-6B6046E479CD}"/>
              </a:ext>
            </a:extLst>
          </p:cNvPr>
          <p:cNvGrpSpPr/>
          <p:nvPr/>
        </p:nvGrpSpPr>
        <p:grpSpPr>
          <a:xfrm>
            <a:off x="594960" y="3305630"/>
            <a:ext cx="7957543" cy="2480423"/>
            <a:chOff x="1944289" y="2697672"/>
            <a:chExt cx="9514286" cy="300570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3297EE5-28BD-4F7A-828C-66A6AFB64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2697672"/>
              <a:ext cx="9514286" cy="1462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D6B47BC-CB6F-4F9F-B4AB-19CBC603F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289" y="4240722"/>
              <a:ext cx="9514286" cy="1462655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0B9E76-646D-4BE6-B247-5B7F5841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7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고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이고 다 좋다</a:t>
            </a:r>
            <a:r>
              <a:rPr lang="en-US" altLang="ko-KR" sz="1600" dirty="0"/>
              <a:t>… </a:t>
            </a:r>
            <a:r>
              <a:rPr lang="ko-KR" altLang="en-US" sz="1600" dirty="0"/>
              <a:t>그런데 데이터 모으는 거 너무 힘들지 않아요</a:t>
            </a:r>
            <a:r>
              <a:rPr lang="en-US" altLang="ko-KR" sz="1600" dirty="0"/>
              <a:t>?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3DABB88-A080-42E4-9FD1-8BDEEEA69D12}"/>
              </a:ext>
            </a:extLst>
          </p:cNvPr>
          <p:cNvSpPr txBox="1">
            <a:spLocks/>
          </p:cNvSpPr>
          <p:nvPr/>
        </p:nvSpPr>
        <p:spPr>
          <a:xfrm>
            <a:off x="8242766" y="4029867"/>
            <a:ext cx="3093720" cy="744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dirty="0"/>
              <a:t>Question Answering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5AC823-5824-4FD9-8F37-13EFF977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9" y="2915182"/>
            <a:ext cx="6964592" cy="33276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8240D8-0A54-471A-8594-FCCA140C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2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아니 인터넷에 데이터가 </a:t>
            </a:r>
            <a:r>
              <a:rPr lang="ko-KR" altLang="en-US" sz="1600" dirty="0" err="1"/>
              <a:t>이렇게나</a:t>
            </a:r>
            <a:r>
              <a:rPr lang="ko-KR" altLang="en-US" sz="1600" dirty="0"/>
              <a:t> 많은데</a:t>
            </a:r>
            <a:r>
              <a:rPr lang="en-US" altLang="ko-KR" sz="1600" dirty="0"/>
              <a:t>…!!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2A8E9-F846-4917-9497-39277854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2" y="2807361"/>
            <a:ext cx="9529329" cy="373371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9D932A-ECAA-40F1-A70E-055EF0B5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62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ko-KR" altLang="en-US" sz="1600" dirty="0"/>
              <a:t>아니 인터넷에 데이터가 </a:t>
            </a:r>
            <a:r>
              <a:rPr lang="ko-KR" altLang="en-US" sz="1600" dirty="0" err="1"/>
              <a:t>이렇게나</a:t>
            </a:r>
            <a:r>
              <a:rPr lang="ko-KR" altLang="en-US" sz="1600" dirty="0"/>
              <a:t> 많은데</a:t>
            </a:r>
            <a:r>
              <a:rPr lang="en-US" altLang="ko-KR" sz="1600" dirty="0"/>
              <a:t>…!!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5A9789-0035-4AC1-8580-95986B39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81" y="2883477"/>
            <a:ext cx="5290019" cy="37288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456243-E8C5-4978-9FF7-E7529A48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864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1. </a:t>
            </a:r>
            <a:r>
              <a:rPr lang="ko-KR" altLang="en-US" sz="1600" b="1" dirty="0">
                <a:solidFill>
                  <a:srgbClr val="FF0000"/>
                </a:solidFill>
              </a:rPr>
              <a:t>수 많은 </a:t>
            </a:r>
            <a:r>
              <a:rPr lang="en-US" altLang="ko-KR" sz="1600" b="1" dirty="0">
                <a:solidFill>
                  <a:srgbClr val="FF0000"/>
                </a:solidFill>
              </a:rPr>
              <a:t>Unsupervised</a:t>
            </a:r>
            <a:r>
              <a:rPr lang="ko-KR" altLang="en-US" sz="1600" b="1" dirty="0">
                <a:solidFill>
                  <a:srgbClr val="FF0000"/>
                </a:solidFill>
              </a:rPr>
              <a:t> 데이터로 모델을 </a:t>
            </a:r>
            <a:r>
              <a:rPr lang="en-US" altLang="ko-KR" sz="1600" b="1" dirty="0">
                <a:solidFill>
                  <a:srgbClr val="FF0000"/>
                </a:solidFill>
              </a:rPr>
              <a:t>Pretrain</a:t>
            </a:r>
            <a:r>
              <a:rPr lang="ko-KR" altLang="en-US" sz="1600" b="1" dirty="0">
                <a:solidFill>
                  <a:srgbClr val="FF0000"/>
                </a:solidFill>
              </a:rPr>
              <a:t>하고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2. </a:t>
            </a:r>
            <a:r>
              <a:rPr lang="ko-KR" altLang="en-US" sz="1600" dirty="0"/>
              <a:t>적은 </a:t>
            </a:r>
            <a:r>
              <a:rPr lang="en-US" altLang="ko-KR" sz="1600" dirty="0"/>
              <a:t>Supervised </a:t>
            </a:r>
            <a:r>
              <a:rPr lang="ko-KR" altLang="en-US" sz="1600" dirty="0"/>
              <a:t>데이터로 모델을 </a:t>
            </a:r>
            <a:r>
              <a:rPr lang="en-US" altLang="ko-KR" sz="1600" dirty="0"/>
              <a:t>Fine tuning </a:t>
            </a:r>
            <a:r>
              <a:rPr lang="ko-KR" altLang="en-US" sz="1600" dirty="0"/>
              <a:t>해보는 건 어떨까요</a:t>
            </a:r>
            <a:r>
              <a:rPr lang="en-US" altLang="ko-KR" sz="1600" dirty="0"/>
              <a:t>?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618259" y="3361460"/>
            <a:ext cx="1569027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B1D3F0-5858-4478-9959-0F566D52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819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1. </a:t>
            </a:r>
            <a:r>
              <a:rPr lang="ko-KR" altLang="en-US" sz="1600" dirty="0"/>
              <a:t>수 많은 </a:t>
            </a:r>
            <a:r>
              <a:rPr lang="en-US" altLang="ko-KR" sz="1600" dirty="0"/>
              <a:t>Unsupervised</a:t>
            </a:r>
            <a:r>
              <a:rPr lang="ko-KR" altLang="en-US" sz="1600" dirty="0"/>
              <a:t> 데이터로 모델을 </a:t>
            </a:r>
            <a:r>
              <a:rPr lang="en-US" altLang="ko-KR" sz="1600" dirty="0"/>
              <a:t>Pretrain</a:t>
            </a:r>
            <a:r>
              <a:rPr lang="ko-KR" altLang="en-US" sz="1600" dirty="0"/>
              <a:t>하고</a:t>
            </a: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2. </a:t>
            </a:r>
            <a:r>
              <a:rPr lang="ko-KR" altLang="en-US" sz="1600" b="1" dirty="0">
                <a:solidFill>
                  <a:srgbClr val="FF0000"/>
                </a:solidFill>
              </a:rPr>
              <a:t>적은 </a:t>
            </a:r>
            <a:r>
              <a:rPr lang="en-US" altLang="ko-KR" sz="1600" b="1" dirty="0">
                <a:solidFill>
                  <a:srgbClr val="FF0000"/>
                </a:solidFill>
              </a:rPr>
              <a:t>Supervised </a:t>
            </a:r>
            <a:r>
              <a:rPr lang="ko-KR" altLang="en-US" sz="1600" b="1" dirty="0">
                <a:solidFill>
                  <a:srgbClr val="FF0000"/>
                </a:solidFill>
              </a:rPr>
              <a:t>데이터로 모델을 </a:t>
            </a:r>
            <a:r>
              <a:rPr lang="en-US" altLang="ko-KR" sz="1600" b="1" dirty="0">
                <a:solidFill>
                  <a:srgbClr val="FF0000"/>
                </a:solidFill>
              </a:rPr>
              <a:t>Fine tuning </a:t>
            </a:r>
            <a:r>
              <a:rPr lang="ko-KR" altLang="en-US" sz="1600" b="1" dirty="0">
                <a:solidFill>
                  <a:srgbClr val="FF0000"/>
                </a:solidFill>
              </a:rPr>
              <a:t>해보는 건 어떨까요</a:t>
            </a:r>
            <a:r>
              <a:rPr lang="en-US" altLang="ko-KR" sz="1600" b="1" dirty="0">
                <a:solidFill>
                  <a:srgbClr val="FF0000"/>
                </a:solidFill>
              </a:rPr>
              <a:t>? (Semi Supervised Learning)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2161309" y="3361459"/>
            <a:ext cx="5372100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CBBF27-8998-44AE-9171-E93AD81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25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3. </a:t>
            </a:r>
            <a:r>
              <a:rPr lang="ko-KR" altLang="en-US" sz="1600" b="1" dirty="0">
                <a:solidFill>
                  <a:srgbClr val="FF0000"/>
                </a:solidFill>
              </a:rPr>
              <a:t>단 </a:t>
            </a:r>
            <a:r>
              <a:rPr lang="en-US" altLang="ko-KR" sz="1600" b="1" dirty="0">
                <a:solidFill>
                  <a:srgbClr val="FF0000"/>
                </a:solidFill>
              </a:rPr>
              <a:t>Unsupervised </a:t>
            </a:r>
            <a:r>
              <a:rPr lang="ko-KR" altLang="en-US" sz="1600" b="1" dirty="0">
                <a:solidFill>
                  <a:srgbClr val="FF0000"/>
                </a:solidFill>
              </a:rPr>
              <a:t>데이터에서 사람 없이도 자동으로 라벨을 만들 수 있어야 겠죠</a:t>
            </a:r>
            <a:r>
              <a:rPr lang="en-US" altLang="ko-KR" sz="1600" b="1" dirty="0">
                <a:solidFill>
                  <a:srgbClr val="FF0000"/>
                </a:solidFill>
              </a:rPr>
              <a:t>..?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b="1" u="sng" dirty="0">
                <a:solidFill>
                  <a:srgbClr val="FF0000"/>
                </a:solidFill>
              </a:rPr>
              <a:t>(Self Supervised Learning)</a:t>
            </a:r>
          </a:p>
        </p:txBody>
      </p:sp>
      <p:pic>
        <p:nvPicPr>
          <p:cNvPr id="101380" name="Picture 4" descr="NLP Pretrained Model : GPT | Huiwon">
            <a:extLst>
              <a:ext uri="{FF2B5EF4-FFF2-40B4-BE49-F238E27FC236}">
                <a16:creationId xmlns:a16="http://schemas.microsoft.com/office/drawing/2014/main" id="{B48EA835-81A6-4208-906E-B990AEE0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70"/>
          <a:stretch/>
        </p:blipFill>
        <p:spPr bwMode="auto">
          <a:xfrm>
            <a:off x="452655" y="3316258"/>
            <a:ext cx="7118205" cy="28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30F612-5BEF-4E14-BC12-648A4B404513}"/>
              </a:ext>
            </a:extLst>
          </p:cNvPr>
          <p:cNvSpPr/>
          <p:nvPr/>
        </p:nvSpPr>
        <p:spPr>
          <a:xfrm>
            <a:off x="2161309" y="3361459"/>
            <a:ext cx="5372100" cy="2841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E991AA-D40B-49F0-BF02-956F5669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315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1CB22BB-A616-4D1F-9665-F7134A774554}"/>
              </a:ext>
            </a:extLst>
          </p:cNvPr>
          <p:cNvSpPr txBox="1">
            <a:spLocks/>
          </p:cNvSpPr>
          <p:nvPr/>
        </p:nvSpPr>
        <p:spPr>
          <a:xfrm>
            <a:off x="277091" y="-114299"/>
            <a:ext cx="7469334" cy="97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/>
              <a:t>Machine Translation Survey</a:t>
            </a:r>
            <a:endParaRPr lang="ko-KR" altLang="en-US" sz="36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9B65703-B9C9-4EBD-8244-E86AD8F8C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91" y="1253691"/>
            <a:ext cx="9817680" cy="5552353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Background : GPT</a:t>
            </a:r>
          </a:p>
          <a:p>
            <a:pPr algn="l"/>
            <a:r>
              <a:rPr lang="en-US" altLang="ko-KR" sz="2000" dirty="0"/>
              <a:t>(</a:t>
            </a:r>
            <a:r>
              <a:rPr lang="ko-KR" altLang="en-US" sz="2000" dirty="0"/>
              <a:t>바야흐로 </a:t>
            </a:r>
            <a:r>
              <a:rPr lang="en-US" altLang="ko-KR" sz="2000" dirty="0"/>
              <a:t>Self Supervised Learning</a:t>
            </a:r>
            <a:r>
              <a:rPr lang="ko-KR" altLang="en-US" sz="2000" dirty="0"/>
              <a:t>의 시대를 열었다</a:t>
            </a:r>
            <a:r>
              <a:rPr lang="en-US" altLang="ko-KR" sz="2000" dirty="0"/>
              <a:t>!)</a:t>
            </a:r>
          </a:p>
          <a:p>
            <a:pPr marL="342900" indent="-342900" algn="l">
              <a:buFontTx/>
              <a:buChar char="-"/>
            </a:pPr>
            <a:endParaRPr lang="en-US" altLang="ko-KR" sz="1600" dirty="0"/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GPT : Generative Pretrained Modeling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Transformer</a:t>
            </a:r>
            <a:r>
              <a:rPr lang="ko-KR" altLang="en-US" sz="1600" dirty="0"/>
              <a:t>의 </a:t>
            </a:r>
            <a:r>
              <a:rPr lang="ko-KR" altLang="en-US" sz="1600" b="1" u="sng" dirty="0" err="1"/>
              <a:t>디코더만</a:t>
            </a:r>
            <a:r>
              <a:rPr lang="ko-KR" altLang="en-US" sz="1600" b="1" u="sng" dirty="0"/>
              <a:t> 사용</a:t>
            </a:r>
            <a:r>
              <a:rPr lang="en-US" altLang="ko-KR" sz="1600" b="1" u="sng" dirty="0"/>
              <a:t>!</a:t>
            </a:r>
            <a:r>
              <a:rPr lang="en-US" altLang="ko-KR" sz="1600" dirty="0"/>
              <a:t> (</a:t>
            </a:r>
            <a:r>
              <a:rPr lang="ko-KR" altLang="en-US" sz="1600" dirty="0"/>
              <a:t>인코더 없음</a:t>
            </a:r>
            <a:r>
              <a:rPr lang="en-US" altLang="ko-KR" sz="1600" dirty="0"/>
              <a:t>, Cross</a:t>
            </a:r>
            <a:r>
              <a:rPr lang="ko-KR" altLang="en-US" sz="1600" dirty="0"/>
              <a:t> </a:t>
            </a:r>
            <a:r>
              <a:rPr lang="en-US" altLang="ko-KR" sz="1600" dirty="0"/>
              <a:t>Attention</a:t>
            </a:r>
            <a:r>
              <a:rPr lang="ko-KR" altLang="en-US" sz="1600" dirty="0"/>
              <a:t> 없음</a:t>
            </a:r>
            <a:r>
              <a:rPr lang="en-US" altLang="ko-KR" sz="16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US" altLang="ko-KR" sz="1600" dirty="0"/>
              <a:t>Casual Language Modeling (CLM)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 algn="l"/>
            <a:endParaRPr lang="en-US" altLang="ko-KR" sz="1600" dirty="0"/>
          </a:p>
        </p:txBody>
      </p:sp>
      <p:pic>
        <p:nvPicPr>
          <p:cNvPr id="108548" name="Picture 4" descr="Language Model In NLP | Build Language Model in Python">
            <a:extLst>
              <a:ext uri="{FF2B5EF4-FFF2-40B4-BE49-F238E27FC236}">
                <a16:creationId xmlns:a16="http://schemas.microsoft.com/office/drawing/2014/main" id="{65AEDE13-C5EC-44B5-B792-45EFFA23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1492"/>
            <a:ext cx="7010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LP Pretrained Model : GPT | Huiwon">
            <a:extLst>
              <a:ext uri="{FF2B5EF4-FFF2-40B4-BE49-F238E27FC236}">
                <a16:creationId xmlns:a16="http://schemas.microsoft.com/office/drawing/2014/main" id="{DFDD810C-EC49-4BCC-AABB-193F097A4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r="75777" b="19970"/>
          <a:stretch/>
        </p:blipFill>
        <p:spPr bwMode="auto">
          <a:xfrm>
            <a:off x="7569778" y="1201380"/>
            <a:ext cx="2686050" cy="48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3CDDF5-7F9C-4617-80EB-E27458B8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046FD-B41A-4E2F-9050-CCF636EF112A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8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7338</Words>
  <Application>Microsoft Office PowerPoint</Application>
  <PresentationFormat>와이드스크린</PresentationFormat>
  <Paragraphs>1198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5" baseType="lpstr">
      <vt:lpstr>Computer Modern Serif</vt:lpstr>
      <vt:lpstr>Lucida Grande</vt:lpstr>
      <vt:lpstr>맑은 고딕</vt:lpstr>
      <vt:lpstr>Arial</vt:lpstr>
      <vt:lpstr>Office 테마</vt:lpstr>
      <vt:lpstr>Machine Translation Survey (vol1)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Machine Translation Survey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 Survey</dc:title>
  <dc:creator>고 현웅</dc:creator>
  <cp:lastModifiedBy>고 현웅</cp:lastModifiedBy>
  <cp:revision>276</cp:revision>
  <dcterms:created xsi:type="dcterms:W3CDTF">2020-12-19T02:19:21Z</dcterms:created>
  <dcterms:modified xsi:type="dcterms:W3CDTF">2020-12-27T15:46:47Z</dcterms:modified>
</cp:coreProperties>
</file>